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9" r:id="rId2"/>
    <p:sldId id="354" r:id="rId3"/>
    <p:sldId id="360" r:id="rId4"/>
    <p:sldId id="353" r:id="rId5"/>
    <p:sldId id="356" r:id="rId6"/>
    <p:sldId id="358" r:id="rId7"/>
    <p:sldId id="359" r:id="rId8"/>
    <p:sldId id="355" r:id="rId9"/>
    <p:sldId id="361" r:id="rId10"/>
    <p:sldId id="362" r:id="rId11"/>
    <p:sldId id="363" r:id="rId12"/>
    <p:sldId id="364" r:id="rId13"/>
    <p:sldId id="365" r:id="rId14"/>
    <p:sldId id="366" r:id="rId15"/>
    <p:sldId id="375" r:id="rId16"/>
    <p:sldId id="376" r:id="rId17"/>
    <p:sldId id="377" r:id="rId18"/>
    <p:sldId id="367" r:id="rId19"/>
    <p:sldId id="368" r:id="rId20"/>
    <p:sldId id="369" r:id="rId21"/>
    <p:sldId id="370" r:id="rId22"/>
    <p:sldId id="371" r:id="rId23"/>
    <p:sldId id="372" r:id="rId24"/>
    <p:sldId id="373" r:id="rId25"/>
    <p:sldId id="374" r:id="rId26"/>
    <p:sldId id="378" r:id="rId27"/>
    <p:sldId id="342" r:id="rId28"/>
  </p:sldIdLst>
  <p:sldSz cx="9144000" cy="6858000" type="screen4x3"/>
  <p:notesSz cx="6797675" cy="9926638"/>
  <p:defaultTex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F1D"/>
    <a:srgbClr val="D7181F"/>
    <a:srgbClr val="000000"/>
    <a:srgbClr val="FFFFFF"/>
    <a:srgbClr val="CC3300"/>
    <a:srgbClr val="E0E4D0"/>
    <a:srgbClr val="CCE7D4"/>
    <a:srgbClr val="7CD10E"/>
    <a:srgbClr val="D4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147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TW" dirty="0">
              <a:latin typeface="標楷體" panose="03000509000000000000" pitchFamily="65" charset="-120"/>
            </a:endParaRPr>
          </a:p>
        </p:txBody>
      </p:sp>
      <p:sp>
        <p:nvSpPr>
          <p:cNvPr id="258051"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dirty="0">
              <a:latin typeface="標楷體" panose="03000509000000000000" pitchFamily="65" charset="-120"/>
            </a:endParaRPr>
          </a:p>
        </p:txBody>
      </p:sp>
      <p:sp>
        <p:nvSpPr>
          <p:cNvPr id="258052"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TW" dirty="0">
              <a:latin typeface="標楷體" panose="03000509000000000000" pitchFamily="65" charset="-120"/>
            </a:endParaRPr>
          </a:p>
        </p:txBody>
      </p:sp>
      <p:sp>
        <p:nvSpPr>
          <p:cNvPr id="258053"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9E67989F-CB00-4170-B4D4-7472B58CD920}" type="slidenum">
              <a:rPr lang="en-US" altLang="zh-TW">
                <a:latin typeface="標楷體" panose="03000509000000000000" pitchFamily="65" charset="-120"/>
              </a:rPr>
              <a:pPr/>
              <a:t>‹#›</a:t>
            </a:fld>
            <a:endParaRPr lang="en-US" altLang="zh-TW" dirty="0">
              <a:latin typeface="標楷體" panose="03000509000000000000" pitchFamily="65" charset="-12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標楷體" panose="03000509000000000000" pitchFamily="65" charset="-120"/>
              </a:defRPr>
            </a:lvl1pPr>
          </a:lstStyle>
          <a:p>
            <a:endParaRPr lang="en-US" altLang="zh-TW" dirty="0"/>
          </a:p>
        </p:txBody>
      </p:sp>
      <p:sp>
        <p:nvSpPr>
          <p:cNvPr id="28979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標楷體" panose="03000509000000000000" pitchFamily="65" charset="-120"/>
              </a:defRPr>
            </a:lvl1pPr>
          </a:lstStyle>
          <a:p>
            <a:endParaRPr lang="en-US" altLang="zh-TW" dirty="0"/>
          </a:p>
        </p:txBody>
      </p:sp>
      <p:sp>
        <p:nvSpPr>
          <p:cNvPr id="289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979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8979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標楷體" panose="03000509000000000000" pitchFamily="65" charset="-120"/>
              </a:defRPr>
            </a:lvl1pPr>
          </a:lstStyle>
          <a:p>
            <a:endParaRPr lang="en-US" altLang="zh-TW" dirty="0"/>
          </a:p>
        </p:txBody>
      </p:sp>
      <p:sp>
        <p:nvSpPr>
          <p:cNvPr id="28979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標楷體" panose="03000509000000000000" pitchFamily="65" charset="-120"/>
              </a:defRPr>
            </a:lvl1pPr>
          </a:lstStyle>
          <a:p>
            <a:fld id="{7252A34A-57E3-468E-922D-6482DEE9367E}" type="slidenum">
              <a:rPr lang="en-US" altLang="zh-TW" smtClean="0"/>
              <a:pPr/>
              <a:t>‹#›</a:t>
            </a:fld>
            <a:endParaRPr lang="en-US" altLang="zh-TW"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標楷體" panose="03000509000000000000" pitchFamily="65" charset="-120"/>
        <a:ea typeface="+mn-ea"/>
        <a:cs typeface="+mn-cs"/>
      </a:defRPr>
    </a:lvl1pPr>
    <a:lvl2pPr marL="457200" algn="l" rtl="0" fontAlgn="base">
      <a:spcBef>
        <a:spcPct val="30000"/>
      </a:spcBef>
      <a:spcAft>
        <a:spcPct val="0"/>
      </a:spcAft>
      <a:defRPr sz="1200" kern="1200">
        <a:solidFill>
          <a:schemeClr val="tx1"/>
        </a:solidFill>
        <a:latin typeface="標楷體" panose="03000509000000000000" pitchFamily="65" charset="-120"/>
        <a:ea typeface="+mn-ea"/>
        <a:cs typeface="+mn-cs"/>
      </a:defRPr>
    </a:lvl2pPr>
    <a:lvl3pPr marL="914400" algn="l" rtl="0" fontAlgn="base">
      <a:spcBef>
        <a:spcPct val="30000"/>
      </a:spcBef>
      <a:spcAft>
        <a:spcPct val="0"/>
      </a:spcAft>
      <a:defRPr sz="1200" kern="1200">
        <a:solidFill>
          <a:schemeClr val="tx1"/>
        </a:solidFill>
        <a:latin typeface="標楷體" panose="03000509000000000000" pitchFamily="65" charset="-120"/>
        <a:ea typeface="+mn-ea"/>
        <a:cs typeface="+mn-cs"/>
      </a:defRPr>
    </a:lvl3pPr>
    <a:lvl4pPr marL="1371600" algn="l" rtl="0" fontAlgn="base">
      <a:spcBef>
        <a:spcPct val="30000"/>
      </a:spcBef>
      <a:spcAft>
        <a:spcPct val="0"/>
      </a:spcAft>
      <a:defRPr sz="1200" kern="1200">
        <a:solidFill>
          <a:schemeClr val="tx1"/>
        </a:solidFill>
        <a:latin typeface="標楷體" panose="03000509000000000000" pitchFamily="65" charset="-120"/>
        <a:ea typeface="+mn-ea"/>
        <a:cs typeface="+mn-cs"/>
      </a:defRPr>
    </a:lvl4pPr>
    <a:lvl5pPr marL="1828800" algn="l" rtl="0" fontAlgn="base">
      <a:spcBef>
        <a:spcPct val="30000"/>
      </a:spcBef>
      <a:spcAft>
        <a:spcPct val="0"/>
      </a:spcAft>
      <a:defRPr sz="1200" kern="1200">
        <a:solidFill>
          <a:schemeClr val="tx1"/>
        </a:solidFill>
        <a:latin typeface="標楷體" panose="03000509000000000000" pitchFamily="65" charset="-12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rgbClr val="FFFFFF"/>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ftr" sz="quarter" idx="3"/>
          </p:nvPr>
        </p:nvSpPr>
        <p:spPr bwMode="gray">
          <a:xfrm>
            <a:off x="76200" y="6477000"/>
            <a:ext cx="2895600" cy="304800"/>
          </a:xfrm>
        </p:spPr>
        <p:txBody>
          <a:bodyPr/>
          <a:lstStyle>
            <a:lvl1pPr algn="l">
              <a:defRPr sz="1700">
                <a:solidFill>
                  <a:srgbClr val="000000"/>
                </a:solidFill>
              </a:defRPr>
            </a:lvl1pPr>
          </a:lstStyle>
          <a:p>
            <a:endParaRPr lang="zh-TW" altLang="zh-TW"/>
          </a:p>
        </p:txBody>
      </p:sp>
      <p:sp>
        <p:nvSpPr>
          <p:cNvPr id="3075" name="Rectangle 3"/>
          <p:cNvSpPr>
            <a:spLocks noGrp="1" noChangeArrowheads="1"/>
          </p:cNvSpPr>
          <p:nvPr>
            <p:ph type="subTitle" idx="1"/>
          </p:nvPr>
        </p:nvSpPr>
        <p:spPr>
          <a:xfrm>
            <a:off x="1066800" y="3581400"/>
            <a:ext cx="70104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anose="05000000000000000000" pitchFamily="2" charset="2"/>
              <a:buNone/>
              <a:defRPr sz="2000" b="0">
                <a:solidFill>
                  <a:srgbClr val="000000"/>
                </a:solidFill>
              </a:defRPr>
            </a:lvl1pPr>
          </a:lstStyle>
          <a:p>
            <a:pPr lvl="0"/>
            <a:r>
              <a:rPr lang="zh-TW" altLang="en-US" noProof="0" smtClean="0"/>
              <a:t>按一下以編輯母片副標題樣式</a:t>
            </a:r>
            <a:endParaRPr lang="en-US" altLang="zh-TW" noProof="0" smtClean="0"/>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標楷體" panose="03000509000000000000" pitchFamily="65" charset="-120"/>
                <a:ea typeface="新細明體" panose="02020500000000000000" pitchFamily="18" charset="-120"/>
              </a:defRPr>
            </a:lvl1pPr>
          </a:lstStyle>
          <a:p>
            <a:endParaRPr lang="en-US" altLang="zh-TW" dirty="0"/>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標楷體" panose="03000509000000000000" pitchFamily="65" charset="-120"/>
              </a:defRPr>
            </a:lvl1pPr>
          </a:lstStyle>
          <a:p>
            <a:fld id="{C4AF1FFC-76FD-41B1-AB1A-5CEFA9616819}" type="slidenum">
              <a:rPr lang="en-US" altLang="zh-TW" smtClean="0"/>
              <a:pPr/>
              <a:t>‹#›</a:t>
            </a:fld>
            <a:endParaRPr lang="en-US" altLang="zh-TW" dirty="0"/>
          </a:p>
        </p:txBody>
      </p:sp>
      <p:sp>
        <p:nvSpPr>
          <p:cNvPr id="3074" name="Rectangle 2"/>
          <p:cNvSpPr>
            <a:spLocks noGrp="1" noChangeArrowheads="1"/>
          </p:cNvSpPr>
          <p:nvPr>
            <p:ph type="ctrTitle"/>
          </p:nvPr>
        </p:nvSpPr>
        <p:spPr>
          <a:xfrm>
            <a:off x="1066800" y="2514600"/>
            <a:ext cx="7010400" cy="685800"/>
          </a:xfrm>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rgbClr val="000000"/>
                  </a:outerShdw>
                </a:effectLst>
              </a14:hiddenEffects>
            </a:ext>
          </a:extLst>
        </p:spPr>
        <p:txBody>
          <a:bodyPr/>
          <a:lstStyle>
            <a:lvl1pPr algn="ctr">
              <a:defRPr sz="4500">
                <a:latin typeface="標楷體" panose="03000509000000000000" pitchFamily="65" charset="-120"/>
              </a:defRPr>
            </a:lvl1pPr>
          </a:lstStyle>
          <a:p>
            <a:pPr lvl="0"/>
            <a:r>
              <a:rPr lang="zh-TW" altLang="en-US" noProof="0" dirty="0" smtClean="0"/>
              <a:t>按一下以編輯母片標題樣式</a:t>
            </a:r>
            <a:endParaRPr lang="en-US" altLang="zh-TW" noProof="0" dirty="0" smtClean="0"/>
          </a:p>
        </p:txBody>
      </p:sp>
      <p:sp>
        <p:nvSpPr>
          <p:cNvPr id="3086" name="Text Box 14"/>
          <p:cNvSpPr txBox="1">
            <a:spLocks noChangeArrowheads="1"/>
          </p:cNvSpPr>
          <p:nvPr/>
        </p:nvSpPr>
        <p:spPr bwMode="gray">
          <a:xfrm>
            <a:off x="3505200" y="5943600"/>
            <a:ext cx="2514600" cy="45720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TW" sz="2400">
                <a:solidFill>
                  <a:srgbClr val="D43636"/>
                </a:solidFill>
                <a:latin typeface="Arial Black" panose="020B0A04020102020204" pitchFamily="34" charset="0"/>
                <a:ea typeface="新細明體" panose="02020500000000000000" pitchFamily="18" charset="-120"/>
              </a:rPr>
              <a:t>L/O/G/O</a:t>
            </a:r>
          </a:p>
        </p:txBody>
      </p:sp>
      <p:grpSp>
        <p:nvGrpSpPr>
          <p:cNvPr id="3236" name="Group 164"/>
          <p:cNvGrpSpPr>
            <a:grpSpLocks/>
          </p:cNvGrpSpPr>
          <p:nvPr/>
        </p:nvGrpSpPr>
        <p:grpSpPr bwMode="auto">
          <a:xfrm>
            <a:off x="0" y="0"/>
            <a:ext cx="9144000" cy="6858000"/>
            <a:chOff x="0" y="0"/>
            <a:chExt cx="5760" cy="4320"/>
          </a:xfrm>
        </p:grpSpPr>
        <p:pic>
          <p:nvPicPr>
            <p:cNvPr id="3233" name="Picture 161" descr="artplus_nature_naturalcity38_g"/>
            <p:cNvPicPr>
              <a:picLocks noChangeAspect="1" noChangeArrowheads="1"/>
            </p:cNvPicPr>
            <p:nvPr userDrawn="1"/>
          </p:nvPicPr>
          <p:blipFill>
            <a:blip r:embed="rId2">
              <a:lum bright="6000" contrast="6000"/>
              <a:extLst>
                <a:ext uri="{28A0092B-C50C-407E-A947-70E740481C1C}">
                  <a14:useLocalDpi xmlns:a14="http://schemas.microsoft.com/office/drawing/2010/main" val="0"/>
                </a:ext>
              </a:extLst>
            </a:blip>
            <a:srcRect l="12500"/>
            <a:stretch>
              <a:fillRect/>
            </a:stretch>
          </p:blipFill>
          <p:spPr bwMode="auto">
            <a:xfrm>
              <a:off x="1200" y="2949"/>
              <a:ext cx="1241" cy="1131"/>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160" descr="artplus_nature_naturalcity38_g"/>
            <p:cNvPicPr>
              <a:picLocks noChangeAspect="1" noChangeArrowheads="1"/>
            </p:cNvPicPr>
            <p:nvPr userDrawn="1"/>
          </p:nvPicPr>
          <p:blipFill>
            <a:blip r:embed="rId2">
              <a:lum bright="6000" contrast="6000"/>
              <a:extLst>
                <a:ext uri="{28A0092B-C50C-407E-A947-70E740481C1C}">
                  <a14:useLocalDpi xmlns:a14="http://schemas.microsoft.com/office/drawing/2010/main" val="0"/>
                </a:ext>
              </a:extLst>
            </a:blip>
            <a:srcRect l="12500"/>
            <a:stretch>
              <a:fillRect/>
            </a:stretch>
          </p:blipFill>
          <p:spPr bwMode="auto">
            <a:xfrm>
              <a:off x="0" y="2019"/>
              <a:ext cx="1884" cy="2061"/>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159" descr="artplus_nature_naturalcity38_e"/>
            <p:cNvPicPr>
              <a:picLocks noChangeAspect="1" noChangeArrowheads="1"/>
            </p:cNvPicPr>
            <p:nvPr userDrawn="1"/>
          </p:nvPicPr>
          <p:blipFill>
            <a:blip r:embed="rId3">
              <a:extLst>
                <a:ext uri="{28A0092B-C50C-407E-A947-70E740481C1C}">
                  <a14:useLocalDpi xmlns:a14="http://schemas.microsoft.com/office/drawing/2010/main" val="0"/>
                </a:ext>
              </a:extLst>
            </a:blip>
            <a:srcRect b="11525"/>
            <a:stretch>
              <a:fillRect/>
            </a:stretch>
          </p:blipFill>
          <p:spPr bwMode="auto">
            <a:xfrm>
              <a:off x="0" y="2592"/>
              <a:ext cx="5760" cy="1728"/>
            </a:xfrm>
            <a:prstGeom prst="rect">
              <a:avLst/>
            </a:prstGeom>
            <a:noFill/>
            <a:extLst>
              <a:ext uri="{909E8E84-426E-40DD-AFC4-6F175D3DCCD1}">
                <a14:hiddenFill xmlns:a14="http://schemas.microsoft.com/office/drawing/2010/main">
                  <a:solidFill>
                    <a:srgbClr val="FFFFFF"/>
                  </a:solidFill>
                </a14:hiddenFill>
              </a:ext>
            </a:extLst>
          </p:spPr>
        </p:pic>
        <p:grpSp>
          <p:nvGrpSpPr>
            <p:cNvPr id="3234" name="Group 162"/>
            <p:cNvGrpSpPr>
              <a:grpSpLocks/>
            </p:cNvGrpSpPr>
            <p:nvPr userDrawn="1"/>
          </p:nvGrpSpPr>
          <p:grpSpPr bwMode="auto">
            <a:xfrm>
              <a:off x="0" y="0"/>
              <a:ext cx="5760" cy="2016"/>
              <a:chOff x="0" y="0"/>
              <a:chExt cx="5760" cy="2016"/>
            </a:xfrm>
          </p:grpSpPr>
          <p:pic>
            <p:nvPicPr>
              <p:cNvPr id="3225" name="Picture 153" descr="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2016"/>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140" descr="0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60" y="0"/>
                <a:ext cx="858" cy="733"/>
              </a:xfrm>
              <a:prstGeom prst="rect">
                <a:avLst/>
              </a:prstGeom>
              <a:noFill/>
              <a:extLst>
                <a:ext uri="{909E8E84-426E-40DD-AFC4-6F175D3DCCD1}">
                  <a14:hiddenFill xmlns:a14="http://schemas.microsoft.com/office/drawing/2010/main">
                    <a:solidFill>
                      <a:srgbClr val="FFFFFF"/>
                    </a:solidFill>
                  </a14:hiddenFill>
                </a:ext>
              </a:extLst>
            </p:spPr>
          </p:pic>
        </p:grpSp>
        <p:pic>
          <p:nvPicPr>
            <p:cNvPr id="3235" name="Picture 163" descr="water_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0" y="576"/>
              <a:ext cx="546" cy="3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2F193680-4EDA-4240-AA78-058984CF4754}"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316164508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91300" y="350838"/>
            <a:ext cx="2095500" cy="59737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350838"/>
            <a:ext cx="6134100" cy="5973762"/>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70CF9AE8-F25E-479E-95DF-A482069126C4}"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6682172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56356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04800" y="1219200"/>
            <a:ext cx="8382000" cy="5105400"/>
          </a:xfrm>
        </p:spPr>
        <p:txBody>
          <a:bodyPr/>
          <a:lstStyle/>
          <a:p>
            <a:r>
              <a:rPr lang="zh-TW" altLang="en-US" smtClean="0"/>
              <a:t>按一下圖示以新增表格</a:t>
            </a:r>
            <a:endParaRPr lang="zh-TW" altLang="en-US"/>
          </a:p>
        </p:txBody>
      </p:sp>
      <p:sp>
        <p:nvSpPr>
          <p:cNvPr id="4" name="日期版面配置區 3"/>
          <p:cNvSpPr>
            <a:spLocks noGrp="1"/>
          </p:cNvSpPr>
          <p:nvPr>
            <p:ph type="dt" sz="half" idx="10"/>
          </p:nvPr>
        </p:nvSpPr>
        <p:spPr>
          <a:xfrm>
            <a:off x="4114800" y="6537325"/>
            <a:ext cx="2133600" cy="244475"/>
          </a:xfrm>
        </p:spPr>
        <p:txBody>
          <a:bodyPr/>
          <a:lstStyle>
            <a:lvl1pPr>
              <a:defRPr/>
            </a:lvl1pPr>
          </a:lstStyle>
          <a:p>
            <a:endParaRPr lang="zh-TW" altLang="zh-TW"/>
          </a:p>
        </p:txBody>
      </p:sp>
      <p:sp>
        <p:nvSpPr>
          <p:cNvPr id="5" name="投影片編號版面配置區 4"/>
          <p:cNvSpPr>
            <a:spLocks noGrp="1"/>
          </p:cNvSpPr>
          <p:nvPr>
            <p:ph type="sldNum" sz="quarter" idx="11"/>
          </p:nvPr>
        </p:nvSpPr>
        <p:spPr>
          <a:xfrm>
            <a:off x="304800" y="6537325"/>
            <a:ext cx="533400" cy="244475"/>
          </a:xfrm>
        </p:spPr>
        <p:txBody>
          <a:bodyPr/>
          <a:lstStyle>
            <a:lvl1pPr>
              <a:defRPr/>
            </a:lvl1pPr>
          </a:lstStyle>
          <a:p>
            <a:fld id="{2FB9D59F-5F55-4A2E-A2F2-691184AC0ECC}" type="slidenum">
              <a:rPr lang="en-US" altLang="zh-TW"/>
              <a:pPr/>
              <a:t>‹#›</a:t>
            </a:fld>
            <a:endParaRPr lang="en-US" altLang="zh-TW"/>
          </a:p>
        </p:txBody>
      </p:sp>
      <p:sp>
        <p:nvSpPr>
          <p:cNvPr id="6" name="頁尾版面配置區 5"/>
          <p:cNvSpPr>
            <a:spLocks noGrp="1"/>
          </p:cNvSpPr>
          <p:nvPr>
            <p:ph type="ftr" sz="quarter" idx="12"/>
          </p:nvPr>
        </p:nvSpPr>
        <p:spPr>
          <a:xfrm>
            <a:off x="914400" y="6537325"/>
            <a:ext cx="2895600" cy="244475"/>
          </a:xfrm>
        </p:spPr>
        <p:txBody>
          <a:bodyPr/>
          <a:lstStyle>
            <a:lvl1pPr>
              <a:defRPr/>
            </a:lvl1pPr>
          </a:lstStyle>
          <a:p>
            <a:endParaRPr lang="en-US" altLang="zh-TW"/>
          </a:p>
        </p:txBody>
      </p:sp>
    </p:spTree>
    <p:extLst>
      <p:ext uri="{BB962C8B-B14F-4D97-AF65-F5344CB8AC3E}">
        <p14:creationId xmlns:p14="http://schemas.microsoft.com/office/powerpoint/2010/main" val="6128538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563562"/>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304800" y="1219200"/>
            <a:ext cx="8382000" cy="5105400"/>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4114800" y="6537325"/>
            <a:ext cx="2133600" cy="244475"/>
          </a:xfrm>
        </p:spPr>
        <p:txBody>
          <a:bodyPr/>
          <a:lstStyle>
            <a:lvl1pPr>
              <a:defRPr/>
            </a:lvl1pPr>
          </a:lstStyle>
          <a:p>
            <a:endParaRPr lang="zh-TW" altLang="zh-TW"/>
          </a:p>
        </p:txBody>
      </p:sp>
      <p:sp>
        <p:nvSpPr>
          <p:cNvPr id="5" name="投影片編號版面配置區 4"/>
          <p:cNvSpPr>
            <a:spLocks noGrp="1"/>
          </p:cNvSpPr>
          <p:nvPr>
            <p:ph type="sldNum" sz="quarter" idx="11"/>
          </p:nvPr>
        </p:nvSpPr>
        <p:spPr>
          <a:xfrm>
            <a:off x="304800" y="6537325"/>
            <a:ext cx="533400" cy="244475"/>
          </a:xfrm>
        </p:spPr>
        <p:txBody>
          <a:bodyPr/>
          <a:lstStyle>
            <a:lvl1pPr>
              <a:defRPr/>
            </a:lvl1pPr>
          </a:lstStyle>
          <a:p>
            <a:fld id="{C909F7FC-5579-46A3-B502-48E82F85C681}" type="slidenum">
              <a:rPr lang="en-US" altLang="zh-TW"/>
              <a:pPr/>
              <a:t>‹#›</a:t>
            </a:fld>
            <a:endParaRPr lang="en-US" altLang="zh-TW"/>
          </a:p>
        </p:txBody>
      </p:sp>
      <p:sp>
        <p:nvSpPr>
          <p:cNvPr id="6" name="頁尾版面配置區 5"/>
          <p:cNvSpPr>
            <a:spLocks noGrp="1"/>
          </p:cNvSpPr>
          <p:nvPr>
            <p:ph type="ftr" sz="quarter" idx="12"/>
          </p:nvPr>
        </p:nvSpPr>
        <p:spPr>
          <a:xfrm>
            <a:off x="914400" y="6537325"/>
            <a:ext cx="2895600" cy="244475"/>
          </a:xfrm>
        </p:spPr>
        <p:txBody>
          <a:bodyPr/>
          <a:lstStyle>
            <a:lvl1pPr>
              <a:defRPr/>
            </a:lvl1pPr>
          </a:lstStyle>
          <a:p>
            <a:endParaRPr lang="en-US" altLang="zh-TW"/>
          </a:p>
        </p:txBody>
      </p:sp>
    </p:spTree>
    <p:extLst>
      <p:ext uri="{BB962C8B-B14F-4D97-AF65-F5344CB8AC3E}">
        <p14:creationId xmlns:p14="http://schemas.microsoft.com/office/powerpoint/2010/main" val="6583731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09931C36-B717-491C-9EF1-B49670C2EDAE}"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12482534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848F50EE-5DDB-4042-A119-0EC2DA160A0C}"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32548406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219200"/>
            <a:ext cx="4114800" cy="51054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1219200"/>
            <a:ext cx="4114800" cy="51054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zh-TW" altLang="zh-TW"/>
          </a:p>
        </p:txBody>
      </p:sp>
      <p:sp>
        <p:nvSpPr>
          <p:cNvPr id="6" name="投影片編號版面配置區 5"/>
          <p:cNvSpPr>
            <a:spLocks noGrp="1"/>
          </p:cNvSpPr>
          <p:nvPr>
            <p:ph type="sldNum" sz="quarter" idx="11"/>
          </p:nvPr>
        </p:nvSpPr>
        <p:spPr/>
        <p:txBody>
          <a:bodyPr/>
          <a:lstStyle>
            <a:lvl1pPr>
              <a:defRPr/>
            </a:lvl1pPr>
          </a:lstStyle>
          <a:p>
            <a:fld id="{B8520711-0227-45F0-AEFD-36BF5CFA57FD}" type="slidenum">
              <a:rPr lang="en-US" altLang="zh-TW"/>
              <a:pPr/>
              <a:t>‹#›</a:t>
            </a:fld>
            <a:endParaRPr lang="en-US" altLang="zh-TW"/>
          </a:p>
        </p:txBody>
      </p:sp>
      <p:sp>
        <p:nvSpPr>
          <p:cNvPr id="7" name="頁尾版面配置區 6"/>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9136656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zh-TW" altLang="zh-TW"/>
          </a:p>
        </p:txBody>
      </p:sp>
      <p:sp>
        <p:nvSpPr>
          <p:cNvPr id="8" name="投影片編號版面配置區 7"/>
          <p:cNvSpPr>
            <a:spLocks noGrp="1"/>
          </p:cNvSpPr>
          <p:nvPr>
            <p:ph type="sldNum" sz="quarter" idx="11"/>
          </p:nvPr>
        </p:nvSpPr>
        <p:spPr/>
        <p:txBody>
          <a:bodyPr/>
          <a:lstStyle>
            <a:lvl1pPr>
              <a:defRPr/>
            </a:lvl1pPr>
          </a:lstStyle>
          <a:p>
            <a:fld id="{16E8D8FB-E4AC-4D90-87A0-3D1DD334C1BB}" type="slidenum">
              <a:rPr lang="en-US" altLang="zh-TW"/>
              <a:pPr/>
              <a:t>‹#›</a:t>
            </a:fld>
            <a:endParaRPr lang="en-US" altLang="zh-TW"/>
          </a:p>
        </p:txBody>
      </p:sp>
      <p:sp>
        <p:nvSpPr>
          <p:cNvPr id="9" name="頁尾版面配置區 8"/>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14428439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zh-TW" altLang="zh-TW"/>
          </a:p>
        </p:txBody>
      </p:sp>
      <p:sp>
        <p:nvSpPr>
          <p:cNvPr id="4" name="投影片編號版面配置區 3"/>
          <p:cNvSpPr>
            <a:spLocks noGrp="1"/>
          </p:cNvSpPr>
          <p:nvPr>
            <p:ph type="sldNum" sz="quarter" idx="11"/>
          </p:nvPr>
        </p:nvSpPr>
        <p:spPr/>
        <p:txBody>
          <a:bodyPr/>
          <a:lstStyle>
            <a:lvl1pPr>
              <a:defRPr/>
            </a:lvl1pPr>
          </a:lstStyle>
          <a:p>
            <a:fld id="{458FB22C-5E5D-4C86-85DF-C0F37350AC0A}" type="slidenum">
              <a:rPr lang="en-US" altLang="zh-TW"/>
              <a:pPr/>
              <a:t>‹#›</a:t>
            </a:fld>
            <a:endParaRPr lang="en-US" altLang="zh-TW"/>
          </a:p>
        </p:txBody>
      </p:sp>
      <p:sp>
        <p:nvSpPr>
          <p:cNvPr id="5" name="頁尾版面配置區 4"/>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42486063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zh-TW" altLang="zh-TW"/>
          </a:p>
        </p:txBody>
      </p:sp>
      <p:sp>
        <p:nvSpPr>
          <p:cNvPr id="3" name="投影片編號版面配置區 2"/>
          <p:cNvSpPr>
            <a:spLocks noGrp="1"/>
          </p:cNvSpPr>
          <p:nvPr>
            <p:ph type="sldNum" sz="quarter" idx="11"/>
          </p:nvPr>
        </p:nvSpPr>
        <p:spPr/>
        <p:txBody>
          <a:bodyPr/>
          <a:lstStyle>
            <a:lvl1pPr>
              <a:defRPr/>
            </a:lvl1pPr>
          </a:lstStyle>
          <a:p>
            <a:fld id="{C4B5E422-F035-41FF-B87D-2D1D3F64134B}" type="slidenum">
              <a:rPr lang="en-US" altLang="zh-TW"/>
              <a:pPr/>
              <a:t>‹#›</a:t>
            </a:fld>
            <a:endParaRPr lang="en-US" altLang="zh-TW"/>
          </a:p>
        </p:txBody>
      </p:sp>
      <p:sp>
        <p:nvSpPr>
          <p:cNvPr id="4" name="頁尾版面配置區 3"/>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39884362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lvl1pPr>
              <a:defRPr/>
            </a:lvl1pPr>
          </a:lstStyle>
          <a:p>
            <a:endParaRPr lang="zh-TW" altLang="zh-TW"/>
          </a:p>
        </p:txBody>
      </p:sp>
      <p:sp>
        <p:nvSpPr>
          <p:cNvPr id="6" name="投影片編號版面配置區 5"/>
          <p:cNvSpPr>
            <a:spLocks noGrp="1"/>
          </p:cNvSpPr>
          <p:nvPr>
            <p:ph type="sldNum" sz="quarter" idx="11"/>
          </p:nvPr>
        </p:nvSpPr>
        <p:spPr/>
        <p:txBody>
          <a:bodyPr/>
          <a:lstStyle>
            <a:lvl1pPr>
              <a:defRPr/>
            </a:lvl1pPr>
          </a:lstStyle>
          <a:p>
            <a:fld id="{1DF7CDF5-3A20-4E1C-BB1D-857547A707CF}" type="slidenum">
              <a:rPr lang="en-US" altLang="zh-TW"/>
              <a:pPr/>
              <a:t>‹#›</a:t>
            </a:fld>
            <a:endParaRPr lang="en-US" altLang="zh-TW"/>
          </a:p>
        </p:txBody>
      </p:sp>
      <p:sp>
        <p:nvSpPr>
          <p:cNvPr id="7" name="頁尾版面配置區 6"/>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4742668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lvl1pPr>
              <a:defRPr/>
            </a:lvl1pPr>
          </a:lstStyle>
          <a:p>
            <a:endParaRPr lang="zh-TW" altLang="zh-TW"/>
          </a:p>
        </p:txBody>
      </p:sp>
      <p:sp>
        <p:nvSpPr>
          <p:cNvPr id="6" name="投影片編號版面配置區 5"/>
          <p:cNvSpPr>
            <a:spLocks noGrp="1"/>
          </p:cNvSpPr>
          <p:nvPr>
            <p:ph type="sldNum" sz="quarter" idx="11"/>
          </p:nvPr>
        </p:nvSpPr>
        <p:spPr/>
        <p:txBody>
          <a:bodyPr/>
          <a:lstStyle>
            <a:lvl1pPr>
              <a:defRPr/>
            </a:lvl1pPr>
          </a:lstStyle>
          <a:p>
            <a:fld id="{CA0DD0DC-7B83-4FE8-A55C-120A6FDD629E}" type="slidenum">
              <a:rPr lang="en-US" altLang="zh-TW"/>
              <a:pPr/>
              <a:t>‹#›</a:t>
            </a:fld>
            <a:endParaRPr lang="en-US" altLang="zh-TW"/>
          </a:p>
        </p:txBody>
      </p:sp>
      <p:sp>
        <p:nvSpPr>
          <p:cNvPr id="7" name="頁尾版面配置區 6"/>
          <p:cNvSpPr>
            <a:spLocks noGrp="1"/>
          </p:cNvSpPr>
          <p:nvPr>
            <p:ph type="ftr" sz="quarter" idx="12"/>
          </p:nvPr>
        </p:nvSpPr>
        <p:spPr/>
        <p:txBody>
          <a:bodyPr/>
          <a:lstStyle>
            <a:lvl1pPr>
              <a:defRPr/>
            </a:lvl1pPr>
          </a:lstStyle>
          <a:p>
            <a:endParaRPr lang="en-US" altLang="zh-TW"/>
          </a:p>
        </p:txBody>
      </p:sp>
    </p:spTree>
    <p:extLst>
      <p:ext uri="{BB962C8B-B14F-4D97-AF65-F5344CB8AC3E}">
        <p14:creationId xmlns:p14="http://schemas.microsoft.com/office/powerpoint/2010/main" val="2726412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90" name="Group 166"/>
          <p:cNvGrpSpPr>
            <a:grpSpLocks/>
          </p:cNvGrpSpPr>
          <p:nvPr/>
        </p:nvGrpSpPr>
        <p:grpSpPr bwMode="auto">
          <a:xfrm>
            <a:off x="0" y="0"/>
            <a:ext cx="9144000" cy="6858000"/>
            <a:chOff x="0" y="0"/>
            <a:chExt cx="5760" cy="4320"/>
          </a:xfrm>
        </p:grpSpPr>
        <p:grpSp>
          <p:nvGrpSpPr>
            <p:cNvPr id="1189" name="Group 165"/>
            <p:cNvGrpSpPr>
              <a:grpSpLocks/>
            </p:cNvGrpSpPr>
            <p:nvPr/>
          </p:nvGrpSpPr>
          <p:grpSpPr bwMode="auto">
            <a:xfrm>
              <a:off x="0" y="0"/>
              <a:ext cx="5760" cy="1224"/>
              <a:chOff x="0" y="0"/>
              <a:chExt cx="5760" cy="1224"/>
            </a:xfrm>
          </p:grpSpPr>
          <p:pic>
            <p:nvPicPr>
              <p:cNvPr id="1173" name="Picture 149" descr="4_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5760" cy="1224"/>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153" descr="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5094" y="0"/>
                <a:ext cx="666" cy="846"/>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1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rot="930090">
                <a:off x="48" y="96"/>
                <a:ext cx="543"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標楷體" panose="03000509000000000000" pitchFamily="65" charset="-120"/>
              </a:endParaRPr>
            </a:p>
          </p:txBody>
        </p:sp>
        <p:pic>
          <p:nvPicPr>
            <p:cNvPr id="1187" name="Picture 163" descr="artplus_nature_naturalcity38_g"/>
            <p:cNvPicPr>
              <a:picLocks noChangeAspect="1" noChangeArrowheads="1"/>
            </p:cNvPicPr>
            <p:nvPr/>
          </p:nvPicPr>
          <p:blipFill>
            <a:blip r:embed="rId18">
              <a:lum bright="12000" contrast="12000"/>
              <a:extLst>
                <a:ext uri="{28A0092B-C50C-407E-A947-70E740481C1C}">
                  <a14:useLocalDpi xmlns:a14="http://schemas.microsoft.com/office/drawing/2010/main" val="0"/>
                </a:ext>
              </a:extLst>
            </a:blip>
            <a:srcRect r="31580"/>
            <a:stretch>
              <a:fillRect/>
            </a:stretch>
          </p:blipFill>
          <p:spPr bwMode="gray">
            <a:xfrm>
              <a:off x="4752" y="3353"/>
              <a:ext cx="1008" cy="967"/>
            </a:xfrm>
            <a:prstGeom prst="rect">
              <a:avLst/>
            </a:prstGeom>
            <a:noFill/>
            <a:extLst>
              <a:ext uri="{909E8E84-426E-40DD-AFC4-6F175D3DCCD1}">
                <a14:hiddenFill xmlns:a14="http://schemas.microsoft.com/office/drawing/2010/main">
                  <a:solidFill>
                    <a:srgbClr val="FFFFFF"/>
                  </a:solidFill>
                </a14:hiddenFill>
              </a:ext>
            </a:extLst>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endParaRPr lang="zh-TW" altLang="zh-TW"/>
          </a:p>
        </p:txBody>
      </p:sp>
      <p:sp>
        <p:nvSpPr>
          <p:cNvPr id="1027" name="Rectangle 3"/>
          <p:cNvSpPr>
            <a:spLocks noGrp="1" noChangeArrowheads="1"/>
          </p:cNvSpPr>
          <p:nvPr>
            <p:ph type="body" idx="1"/>
          </p:nvPr>
        </p:nvSpPr>
        <p:spPr bwMode="gray">
          <a:xfrm>
            <a:off x="304800" y="12192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ea typeface="新細明體" panose="02020500000000000000" pitchFamily="18" charset="-120"/>
              </a:defRPr>
            </a:lvl1pPr>
          </a:lstStyle>
          <a:p>
            <a:fld id="{7060A762-1E10-4D80-BC4E-AA1FB41C6A66}" type="slidenum">
              <a:rPr lang="en-US" altLang="zh-TW"/>
              <a:pPr/>
              <a:t>‹#›</a:t>
            </a:fld>
            <a:endParaRPr lang="en-US" altLang="zh-TW"/>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dirty="0">
              <a:latin typeface="標楷體" panose="03000509000000000000" pitchFamily="65" charset="-120"/>
            </a:endParaRPr>
          </a:p>
        </p:txBody>
      </p:sp>
      <p:sp>
        <p:nvSpPr>
          <p:cNvPr id="1026" name="Rectangle 2"/>
          <p:cNvSpPr>
            <a:spLocks noGrp="1" noChangeArrowheads="1"/>
          </p:cNvSpPr>
          <p:nvPr>
            <p:ph type="title"/>
          </p:nvPr>
        </p:nvSpPr>
        <p:spPr bwMode="gray">
          <a:xfrm>
            <a:off x="838200" y="350838"/>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標楷體" panose="03000509000000000000" pitchFamily="65" charset="-120"/>
                <a:ea typeface="新細明體" panose="02020500000000000000" pitchFamily="18" charset="-120"/>
              </a:defRPr>
            </a:lvl1pPr>
          </a:lstStyle>
          <a:p>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l" rtl="0" eaLnBrk="1" fontAlgn="base" hangingPunct="1">
        <a:spcBef>
          <a:spcPct val="0"/>
        </a:spcBef>
        <a:spcAft>
          <a:spcPct val="0"/>
        </a:spcAft>
        <a:defRPr sz="3200" b="1" kern="1200">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anose="020B0604030504040204" pitchFamily="34" charset="0"/>
        </a:defRPr>
      </a:lvl2pPr>
      <a:lvl3pPr algn="l" rtl="0" eaLnBrk="1" fontAlgn="base" hangingPunct="1">
        <a:spcBef>
          <a:spcPct val="0"/>
        </a:spcBef>
        <a:spcAft>
          <a:spcPct val="0"/>
        </a:spcAft>
        <a:defRPr sz="3200" b="1">
          <a:solidFill>
            <a:srgbClr val="000000"/>
          </a:solidFill>
          <a:latin typeface="Verdana" panose="020B0604030504040204" pitchFamily="34" charset="0"/>
        </a:defRPr>
      </a:lvl3pPr>
      <a:lvl4pPr algn="l" rtl="0" eaLnBrk="1" fontAlgn="base" hangingPunct="1">
        <a:spcBef>
          <a:spcPct val="0"/>
        </a:spcBef>
        <a:spcAft>
          <a:spcPct val="0"/>
        </a:spcAft>
        <a:defRPr sz="3200" b="1">
          <a:solidFill>
            <a:srgbClr val="000000"/>
          </a:solidFill>
          <a:latin typeface="Verdana" panose="020B0604030504040204" pitchFamily="34" charset="0"/>
        </a:defRPr>
      </a:lvl4pPr>
      <a:lvl5pPr algn="l" rtl="0" eaLnBrk="1" fontAlgn="base" hangingPunct="1">
        <a:spcBef>
          <a:spcPct val="0"/>
        </a:spcBef>
        <a:spcAft>
          <a:spcPct val="0"/>
        </a:spcAft>
        <a:defRPr sz="3200" b="1">
          <a:solidFill>
            <a:srgbClr val="000000"/>
          </a:solidFill>
          <a:latin typeface="Verdana" panose="020B0604030504040204" pitchFamily="34" charset="0"/>
        </a:defRPr>
      </a:lvl5pPr>
      <a:lvl6pPr marL="457200" algn="l" rtl="0" eaLnBrk="1" fontAlgn="base" hangingPunct="1">
        <a:spcBef>
          <a:spcPct val="0"/>
        </a:spcBef>
        <a:spcAft>
          <a:spcPct val="0"/>
        </a:spcAft>
        <a:defRPr sz="3200" b="1">
          <a:solidFill>
            <a:srgbClr val="000000"/>
          </a:solidFill>
          <a:latin typeface="Verdana" panose="020B0604030504040204" pitchFamily="34" charset="0"/>
        </a:defRPr>
      </a:lvl6pPr>
      <a:lvl7pPr marL="914400" algn="l" rtl="0" eaLnBrk="1" fontAlgn="base" hangingPunct="1">
        <a:spcBef>
          <a:spcPct val="0"/>
        </a:spcBef>
        <a:spcAft>
          <a:spcPct val="0"/>
        </a:spcAft>
        <a:defRPr sz="3200" b="1">
          <a:solidFill>
            <a:srgbClr val="000000"/>
          </a:solidFill>
          <a:latin typeface="Verdana" panose="020B0604030504040204" pitchFamily="34" charset="0"/>
        </a:defRPr>
      </a:lvl7pPr>
      <a:lvl8pPr marL="1371600" algn="l" rtl="0" eaLnBrk="1" fontAlgn="base" hangingPunct="1">
        <a:spcBef>
          <a:spcPct val="0"/>
        </a:spcBef>
        <a:spcAft>
          <a:spcPct val="0"/>
        </a:spcAft>
        <a:defRPr sz="3200" b="1">
          <a:solidFill>
            <a:srgbClr val="000000"/>
          </a:solidFill>
          <a:latin typeface="Verdana" panose="020B0604030504040204" pitchFamily="34" charset="0"/>
        </a:defRPr>
      </a:lvl8pPr>
      <a:lvl9pPr marL="1828800" algn="l" rtl="0" eaLnBrk="1" fontAlgn="base" hangingPunct="1">
        <a:spcBef>
          <a:spcPct val="0"/>
        </a:spcBef>
        <a:spcAft>
          <a:spcPct val="0"/>
        </a:spcAft>
        <a:defRPr sz="3200" b="1">
          <a:solidFill>
            <a:srgbClr val="000000"/>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anose="05000000000000000000" pitchFamily="2" charset="2"/>
        <a:buChar char="§"/>
        <a:defRPr sz="2800" kern="1200">
          <a:solidFill>
            <a:schemeClr val="tx1"/>
          </a:solidFill>
          <a:latin typeface="標楷體" panose="03000509000000000000" pitchFamily="65" charset="-120"/>
          <a:ea typeface="+mn-ea"/>
          <a:cs typeface="+mn-cs"/>
        </a:defRPr>
      </a:lvl2pPr>
      <a:lvl3pPr marL="1143000" indent="-228600" algn="l" rtl="0" eaLnBrk="1" fontAlgn="base" hangingPunct="1">
        <a:spcBef>
          <a:spcPct val="20000"/>
        </a:spcBef>
        <a:spcAft>
          <a:spcPct val="0"/>
        </a:spcAft>
        <a:buClr>
          <a:schemeClr val="hlink"/>
        </a:buClr>
        <a:buChar char="•"/>
        <a:defRPr sz="2400" kern="1200">
          <a:solidFill>
            <a:schemeClr val="tx1"/>
          </a:solidFill>
          <a:latin typeface="標楷體" panose="03000509000000000000" pitchFamily="65" charset="-12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標楷體" panose="03000509000000000000" pitchFamily="65" charset="-12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標楷體" panose="03000509000000000000" pitchFamily="65" charset="-12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100ylg0210@nfu.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ping@nfu.edu.tw"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smtClean="0">
                <a:latin typeface="標楷體" panose="03000509000000000000" pitchFamily="65" charset="-120"/>
                <a:ea typeface="標楷體" panose="03000509000000000000" pitchFamily="65" charset="-120"/>
              </a:rPr>
              <a:t>企業校友座談會</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2771800" y="5085184"/>
            <a:ext cx="7010400" cy="783704"/>
          </a:xfrm>
        </p:spPr>
        <p:txBody>
          <a:bodyPr/>
          <a:lstStyle/>
          <a:p>
            <a:r>
              <a:rPr lang="zh-TW" altLang="en-US" dirty="0" smtClean="0"/>
              <a:t>虎尾科技大學</a:t>
            </a:r>
            <a:endParaRPr lang="en-US" altLang="zh-TW" dirty="0" smtClean="0"/>
          </a:p>
          <a:p>
            <a:r>
              <a:rPr lang="zh-TW" altLang="en-US" dirty="0" smtClean="0"/>
              <a:t>職涯發展中</a:t>
            </a:r>
            <a:r>
              <a:rPr lang="zh-TW" altLang="en-US" dirty="0"/>
              <a:t>心</a:t>
            </a:r>
          </a:p>
        </p:txBody>
      </p:sp>
    </p:spTree>
    <p:extLst>
      <p:ext uri="{BB962C8B-B14F-4D97-AF65-F5344CB8AC3E}">
        <p14:creationId xmlns:p14="http://schemas.microsoft.com/office/powerpoint/2010/main" val="333605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04800" y="2492896"/>
            <a:ext cx="8382000" cy="3831704"/>
          </a:xfrm>
        </p:spPr>
        <p:txBody>
          <a:bodyPr/>
          <a:lstStyle/>
          <a:p>
            <a:endParaRPr lang="en-US" altLang="zh-TW" sz="4000" dirty="0">
              <a:latin typeface="標楷體" panose="03000509000000000000" pitchFamily="65" charset="-120"/>
              <a:ea typeface="標楷體" panose="03000509000000000000" pitchFamily="65" charset="-120"/>
            </a:endParaRPr>
          </a:p>
          <a:p>
            <a:endParaRPr lang="zh-TW" altLang="en-US" dirty="0"/>
          </a:p>
        </p:txBody>
      </p:sp>
      <p:pic>
        <p:nvPicPr>
          <p:cNvPr id="7"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838200" y="1700808"/>
            <a:ext cx="6989382"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411760" y="2420888"/>
            <a:ext cx="72008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82305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04800" y="2492896"/>
            <a:ext cx="8382000" cy="3831704"/>
          </a:xfrm>
        </p:spPr>
        <p:txBody>
          <a:bodyPr/>
          <a:lstStyle/>
          <a:p>
            <a:endParaRPr lang="en-US" altLang="zh-TW" sz="4000" dirty="0">
              <a:latin typeface="標楷體" panose="03000509000000000000" pitchFamily="65" charset="-120"/>
              <a:ea typeface="標楷體" panose="03000509000000000000" pitchFamily="65" charset="-120"/>
            </a:endParaRPr>
          </a:p>
          <a:p>
            <a:endParaRPr lang="zh-TW" altLang="en-US" dirty="0"/>
          </a:p>
        </p:txBody>
      </p:sp>
      <p:pic>
        <p:nvPicPr>
          <p:cNvPr id="6"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187624" y="1700808"/>
            <a:ext cx="6989382"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475656" y="3230798"/>
            <a:ext cx="10801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696261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04800" y="2492896"/>
            <a:ext cx="8382000" cy="3831704"/>
          </a:xfrm>
        </p:spPr>
        <p:txBody>
          <a:bodyPr/>
          <a:lstStyle/>
          <a:p>
            <a:endParaRPr lang="en-US" altLang="zh-TW" sz="4000" dirty="0">
              <a:latin typeface="標楷體" panose="03000509000000000000" pitchFamily="65" charset="-120"/>
              <a:ea typeface="標楷體" panose="03000509000000000000" pitchFamily="65" charset="-120"/>
            </a:endParaRPr>
          </a:p>
          <a:p>
            <a:endParaRPr lang="zh-TW" altLang="en-US" dirty="0"/>
          </a:p>
        </p:txBody>
      </p:sp>
      <p:pic>
        <p:nvPicPr>
          <p:cNvPr id="8"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963009" y="1628800"/>
            <a:ext cx="6989382"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259632" y="3573016"/>
            <a:ext cx="10801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465202" y="3203684"/>
            <a:ext cx="1569660" cy="369332"/>
          </a:xfrm>
          <a:prstGeom prst="rect">
            <a:avLst/>
          </a:prstGeom>
          <a:noFill/>
        </p:spPr>
        <p:txBody>
          <a:bodyPr wrap="none" rtlCol="0">
            <a:spAutoFit/>
          </a:bodyPr>
          <a:lstStyle/>
          <a:p>
            <a:r>
              <a:rPr lang="zh-TW" altLang="en-US" dirty="0" smtClean="0">
                <a:solidFill>
                  <a:srgbClr val="FF0000"/>
                </a:solidFill>
              </a:rPr>
              <a:t>基本資料登記</a:t>
            </a:r>
            <a:endParaRPr lang="zh-TW" altLang="en-US" dirty="0">
              <a:solidFill>
                <a:srgbClr val="FF0000"/>
              </a:solidFill>
            </a:endParaRPr>
          </a:p>
        </p:txBody>
      </p:sp>
      <p:sp>
        <p:nvSpPr>
          <p:cNvPr id="12" name="矩形 11"/>
          <p:cNvSpPr/>
          <p:nvPr/>
        </p:nvSpPr>
        <p:spPr>
          <a:xfrm>
            <a:off x="1258108" y="3972562"/>
            <a:ext cx="10801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463037" y="4148800"/>
            <a:ext cx="1338828" cy="369332"/>
          </a:xfrm>
          <a:prstGeom prst="rect">
            <a:avLst/>
          </a:prstGeom>
          <a:noFill/>
        </p:spPr>
        <p:txBody>
          <a:bodyPr wrap="none" rtlCol="0">
            <a:spAutoFit/>
          </a:bodyPr>
          <a:lstStyle/>
          <a:p>
            <a:r>
              <a:rPr lang="zh-TW" altLang="en-US" dirty="0" smtClean="0">
                <a:solidFill>
                  <a:srgbClr val="FF0000"/>
                </a:solidFill>
              </a:rPr>
              <a:t>大頭貼上傳</a:t>
            </a:r>
            <a:endParaRPr lang="zh-TW" altLang="en-US" dirty="0">
              <a:solidFill>
                <a:srgbClr val="FF0000"/>
              </a:solidFill>
            </a:endParaRPr>
          </a:p>
        </p:txBody>
      </p:sp>
    </p:spTree>
    <p:extLst>
      <p:ext uri="{BB962C8B-B14F-4D97-AF65-F5344CB8AC3E}">
        <p14:creationId xmlns:p14="http://schemas.microsoft.com/office/powerpoint/2010/main" val="10732050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04800" y="2492896"/>
            <a:ext cx="8382000" cy="3831704"/>
          </a:xfrm>
        </p:spPr>
        <p:txBody>
          <a:bodyPr/>
          <a:lstStyle/>
          <a:p>
            <a:endParaRPr lang="en-US" altLang="zh-TW" sz="4000" dirty="0">
              <a:latin typeface="標楷體" panose="03000509000000000000" pitchFamily="65" charset="-120"/>
              <a:ea typeface="標楷體" panose="03000509000000000000" pitchFamily="65" charset="-120"/>
            </a:endParaRPr>
          </a:p>
          <a:p>
            <a:endParaRPr lang="zh-TW" altLang="en-US" dirty="0"/>
          </a:p>
        </p:txBody>
      </p:sp>
      <p:pic>
        <p:nvPicPr>
          <p:cNvPr id="9"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102138" y="2420888"/>
            <a:ext cx="3384376"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字方塊 13"/>
          <p:cNvSpPr txBox="1"/>
          <p:nvPr/>
        </p:nvSpPr>
        <p:spPr>
          <a:xfrm>
            <a:off x="438198" y="3061587"/>
            <a:ext cx="461665" cy="2169825"/>
          </a:xfrm>
          <a:prstGeom prst="rect">
            <a:avLst/>
          </a:prstGeom>
          <a:noFill/>
        </p:spPr>
        <p:txBody>
          <a:bodyPr vert="eaVert" wrap="none" rtlCol="0">
            <a:spAutoFit/>
          </a:bodyPr>
          <a:lstStyle/>
          <a:p>
            <a:r>
              <a:rPr lang="zh-TW" altLang="en-US" dirty="0"/>
              <a:t>校友卡基本資料填寫</a:t>
            </a:r>
            <a:endParaRPr lang="en-US" altLang="zh-TW" dirty="0" smtClean="0"/>
          </a:p>
        </p:txBody>
      </p:sp>
      <p:pic>
        <p:nvPicPr>
          <p:cNvPr id="15"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662029"/>
            <a:ext cx="4117272" cy="2968939"/>
          </a:xfrm>
          <a:prstGeom prst="rect">
            <a:avLst/>
          </a:prstGeom>
        </p:spPr>
      </p:pic>
      <p:sp>
        <p:nvSpPr>
          <p:cNvPr id="16" name="文字方塊 15"/>
          <p:cNvSpPr txBox="1"/>
          <p:nvPr/>
        </p:nvSpPr>
        <p:spPr>
          <a:xfrm>
            <a:off x="4614391" y="3429000"/>
            <a:ext cx="461665" cy="1246495"/>
          </a:xfrm>
          <a:prstGeom prst="rect">
            <a:avLst/>
          </a:prstGeom>
          <a:noFill/>
        </p:spPr>
        <p:txBody>
          <a:bodyPr vert="eaVert" wrap="none" rtlCol="0">
            <a:spAutoFit/>
          </a:bodyPr>
          <a:lstStyle/>
          <a:p>
            <a:r>
              <a:rPr lang="zh-TW" altLang="en-US" dirty="0" smtClean="0"/>
              <a:t>大頭貼上傳</a:t>
            </a:r>
            <a:endParaRPr lang="en-US" altLang="zh-TW" dirty="0" smtClean="0"/>
          </a:p>
        </p:txBody>
      </p:sp>
    </p:spTree>
    <p:extLst>
      <p:ext uri="{BB962C8B-B14F-4D97-AF65-F5344CB8AC3E}">
        <p14:creationId xmlns:p14="http://schemas.microsoft.com/office/powerpoint/2010/main" val="5698835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04800" y="2492896"/>
            <a:ext cx="8382000" cy="3831704"/>
          </a:xfrm>
        </p:spPr>
        <p:txBody>
          <a:bodyPr/>
          <a:lstStyle/>
          <a:p>
            <a:endParaRPr lang="en-US" altLang="zh-TW" sz="4000" dirty="0">
              <a:latin typeface="標楷體" panose="03000509000000000000" pitchFamily="65" charset="-120"/>
              <a:ea typeface="標楷體" panose="03000509000000000000" pitchFamily="65" charset="-120"/>
            </a:endParaRPr>
          </a:p>
          <a:p>
            <a:endParaRPr lang="zh-TW" alt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48880"/>
            <a:ext cx="39052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1619672" y="3284984"/>
            <a:ext cx="1224136" cy="7920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pic>
        <p:nvPicPr>
          <p:cNvPr id="11" name="Picture 5" descr="http://cdn-obs.line-apps.com/line/r/lineq/c/B779E9A3-6387-4CCE-9750-D530F7B9FB5F.b21e13t01fedf55/200x200.r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5072" y="3284985"/>
            <a:ext cx="111291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3292" y="2996952"/>
            <a:ext cx="38862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4307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9" name="文字方塊 8"/>
          <p:cNvSpPr txBox="1"/>
          <p:nvPr/>
        </p:nvSpPr>
        <p:spPr>
          <a:xfrm>
            <a:off x="611560" y="1700808"/>
            <a:ext cx="7200800" cy="5016758"/>
          </a:xfrm>
          <a:prstGeom prst="rect">
            <a:avLst/>
          </a:prstGeom>
          <a:noFill/>
        </p:spPr>
        <p:txBody>
          <a:bodyPr wrap="square" rtlCol="0">
            <a:spAutoFit/>
          </a:bodyPr>
          <a:lstStyle/>
          <a:p>
            <a:pPr lvl="0" algn="l"/>
            <a:r>
              <a:rPr lang="en-US" altLang="zh-TW" sz="2000" dirty="0" smtClean="0">
                <a:latin typeface="標楷體" panose="03000509000000000000" pitchFamily="65" charset="-120"/>
                <a:ea typeface="標楷體" panose="03000509000000000000" pitchFamily="65" charset="-120"/>
              </a:rPr>
              <a:t>1.</a:t>
            </a:r>
            <a:r>
              <a:rPr lang="zh-TW" altLang="zh-TW" sz="2000" dirty="0" smtClean="0">
                <a:latin typeface="標楷體" panose="03000509000000000000" pitchFamily="65" charset="-120"/>
                <a:ea typeface="標楷體" panose="03000509000000000000" pitchFamily="65" charset="-120"/>
              </a:rPr>
              <a:t>校</a:t>
            </a:r>
            <a:r>
              <a:rPr lang="zh-TW" altLang="zh-TW" sz="2000" dirty="0">
                <a:latin typeface="標楷體" panose="03000509000000000000" pitchFamily="65" charset="-120"/>
                <a:ea typeface="標楷體" panose="03000509000000000000" pitchFamily="65" charset="-120"/>
              </a:rPr>
              <a:t>內停車</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algn="l"/>
            <a:r>
              <a:rPr lang="en-US" altLang="zh-TW" dirty="0"/>
              <a:t> </a:t>
            </a:r>
            <a:r>
              <a:rPr lang="en-US" altLang="zh-TW" dirty="0" smtClean="0"/>
              <a:t>  </a:t>
            </a:r>
            <a:r>
              <a:rPr lang="en-US" altLang="zh-TW" sz="1600" dirty="0" smtClean="0">
                <a:latin typeface="標楷體" panose="03000509000000000000" pitchFamily="65" charset="-120"/>
                <a:ea typeface="標楷體" panose="03000509000000000000" pitchFamily="65" charset="-120"/>
              </a:rPr>
              <a:t>a.</a:t>
            </a:r>
            <a:r>
              <a:rPr lang="zh-TW" altLang="zh-TW" sz="1600" dirty="0">
                <a:latin typeface="標楷體" panose="03000509000000000000" pitchFamily="65" charset="-120"/>
                <a:ea typeface="標楷體" panose="03000509000000000000" pitchFamily="65" charset="-120"/>
              </a:rPr>
              <a:t>現行換證須以身分證、健保卡、駕照、行照擇一換取臨時通行證</a:t>
            </a:r>
            <a:r>
              <a:rPr lang="zh-TW" altLang="zh-TW" sz="1600" dirty="0" smtClean="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a:p>
            <a:pPr lvl="0" algn="l"/>
            <a:r>
              <a:rPr lang="zh-TW" altLang="en-US" sz="1600" dirty="0" smtClean="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b.</a:t>
            </a:r>
            <a:r>
              <a:rPr lang="zh-TW" altLang="zh-TW" sz="1600" dirty="0">
                <a:latin typeface="標楷體" panose="03000509000000000000" pitchFamily="65" charset="-120"/>
                <a:ea typeface="標楷體" panose="03000509000000000000" pitchFamily="65" charset="-120"/>
              </a:rPr>
              <a:t>校友如其它證件均未攜帶時，亦得以校友卡暫時換證，但需記得使用</a:t>
            </a:r>
            <a:r>
              <a:rPr lang="zh-TW" altLang="zh-TW" sz="1600" dirty="0" smtClean="0">
                <a:latin typeface="標楷體" panose="03000509000000000000" pitchFamily="65" charset="-120"/>
                <a:ea typeface="標楷體" panose="03000509000000000000" pitchFamily="65" charset="-120"/>
              </a:rPr>
              <a:t>完畢</a:t>
            </a:r>
            <a:r>
              <a:rPr lang="zh-TW" altLang="en-US" sz="1600" dirty="0" smtClean="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pPr lvl="0" algn="l"/>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換</a:t>
            </a:r>
            <a:r>
              <a:rPr lang="zh-TW" altLang="zh-TW" sz="1600" dirty="0">
                <a:latin typeface="標楷體" panose="03000509000000000000" pitchFamily="65" charset="-120"/>
                <a:ea typeface="標楷體" panose="03000509000000000000" pitchFamily="65" charset="-120"/>
              </a:rPr>
              <a:t>回校友卡</a:t>
            </a:r>
            <a:r>
              <a:rPr lang="zh-TW" altLang="zh-TW"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algn="l"/>
            <a:r>
              <a:rPr lang="en-US" altLang="zh-TW" sz="2000" dirty="0" smtClean="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圖書館借書：</a:t>
            </a:r>
          </a:p>
          <a:p>
            <a:pPr lvl="0" algn="l"/>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a:t>
            </a:r>
            <a:r>
              <a:rPr lang="zh-TW" altLang="zh-TW" sz="1600" dirty="0" smtClean="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國立虎尾科技大學圖書館短期借書要點」內有規範辦證人士適用之類別</a:t>
            </a:r>
            <a:r>
              <a:rPr lang="zh-TW" altLang="zh-TW"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lvl="0" algn="l"/>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應</a:t>
            </a:r>
            <a:r>
              <a:rPr lang="zh-TW" altLang="zh-TW" sz="1600" dirty="0">
                <a:latin typeface="標楷體" panose="03000509000000000000" pitchFamily="65" charset="-120"/>
                <a:ea typeface="標楷體" panose="03000509000000000000" pitchFamily="65" charset="-120"/>
              </a:rPr>
              <a:t>繳費用及借閱權益，其中辦證人士類別已包括「校友會之會員」、「</a:t>
            </a:r>
            <a:r>
              <a:rPr lang="zh-TW" altLang="zh-TW" sz="1600" dirty="0" smtClean="0">
                <a:latin typeface="標楷體" panose="03000509000000000000" pitchFamily="65" charset="-120"/>
                <a:ea typeface="標楷體" panose="03000509000000000000" pitchFamily="65" charset="-120"/>
              </a:rPr>
              <a:t>未</a:t>
            </a:r>
            <a:endParaRPr lang="en-US" altLang="zh-TW" sz="1600" dirty="0" smtClean="0">
              <a:latin typeface="標楷體" panose="03000509000000000000" pitchFamily="65" charset="-120"/>
              <a:ea typeface="標楷體" panose="03000509000000000000" pitchFamily="65" charset="-120"/>
            </a:endParaRPr>
          </a:p>
          <a:p>
            <a:pPr lvl="0" algn="l"/>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加入</a:t>
            </a:r>
            <a:r>
              <a:rPr lang="zh-TW" altLang="zh-TW" sz="1600" dirty="0">
                <a:latin typeface="標楷體" panose="03000509000000000000" pitchFamily="65" charset="-120"/>
                <a:ea typeface="標楷體" panose="03000509000000000000" pitchFamily="65" charset="-120"/>
              </a:rPr>
              <a:t>校友會之校友」</a:t>
            </a:r>
            <a:r>
              <a:rPr lang="zh-TW" altLang="zh-TW"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lvl="0" algn="l"/>
            <a:endParaRPr lang="en-US" altLang="zh-TW" sz="1600" dirty="0">
              <a:latin typeface="標楷體" panose="03000509000000000000" pitchFamily="65" charset="-120"/>
              <a:ea typeface="標楷體" panose="03000509000000000000" pitchFamily="65" charset="-120"/>
            </a:endParaRPr>
          </a:p>
          <a:p>
            <a:pPr lvl="0" algn="l"/>
            <a:endParaRPr lang="en-US" altLang="zh-TW" sz="1600" dirty="0" smtClean="0">
              <a:latin typeface="標楷體" panose="03000509000000000000" pitchFamily="65" charset="-120"/>
              <a:ea typeface="標楷體" panose="03000509000000000000" pitchFamily="65" charset="-120"/>
            </a:endParaRPr>
          </a:p>
          <a:p>
            <a:pPr lvl="0" algn="l"/>
            <a:endParaRPr lang="en-US" altLang="zh-TW" sz="1600" dirty="0">
              <a:latin typeface="標楷體" panose="03000509000000000000" pitchFamily="65" charset="-120"/>
              <a:ea typeface="標楷體" panose="03000509000000000000" pitchFamily="65" charset="-120"/>
            </a:endParaRPr>
          </a:p>
          <a:p>
            <a:pPr lvl="0" algn="l"/>
            <a:endParaRPr lang="en-US" altLang="zh-TW" sz="1600" dirty="0" smtClean="0">
              <a:latin typeface="標楷體" panose="03000509000000000000" pitchFamily="65" charset="-120"/>
              <a:ea typeface="標楷體" panose="03000509000000000000" pitchFamily="65" charset="-120"/>
            </a:endParaRPr>
          </a:p>
          <a:p>
            <a:pPr lvl="0" algn="l"/>
            <a:endParaRPr lang="en-US" altLang="zh-TW" sz="1600" dirty="0">
              <a:latin typeface="標楷體" panose="03000509000000000000" pitchFamily="65" charset="-120"/>
              <a:ea typeface="標楷體" panose="03000509000000000000" pitchFamily="65" charset="-120"/>
            </a:endParaRPr>
          </a:p>
          <a:p>
            <a:pPr algn="l"/>
            <a:r>
              <a:rPr lang="en-US" altLang="zh-TW" sz="1600" dirty="0" smtClean="0">
                <a:latin typeface="標楷體" panose="03000509000000000000" pitchFamily="65" charset="-120"/>
                <a:ea typeface="標楷體" panose="03000509000000000000" pitchFamily="65" charset="-120"/>
              </a:rPr>
              <a:t>  b.</a:t>
            </a:r>
            <a:r>
              <a:rPr lang="zh-TW" altLang="zh-TW" sz="1600" dirty="0">
                <a:latin typeface="標楷體" panose="03000509000000000000" pitchFamily="65" charset="-120"/>
                <a:ea typeface="標楷體" panose="03000509000000000000" pitchFamily="65" charset="-120"/>
              </a:rPr>
              <a:t>持「校友卡」者若適用上述類別辦理借書證，則圖書館不另再製發新證</a:t>
            </a:r>
            <a:r>
              <a:rPr lang="zh-TW" altLang="zh-TW"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algn="l"/>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讀者</a:t>
            </a:r>
            <a:r>
              <a:rPr lang="zh-TW" altLang="zh-TW" sz="1600" dirty="0">
                <a:latin typeface="標楷體" panose="03000509000000000000" pitchFamily="65" charset="-120"/>
                <a:ea typeface="標楷體" panose="03000509000000000000" pitchFamily="65" charset="-120"/>
              </a:rPr>
              <a:t>得持「校友卡」進出圖書館門禁及借閱館藏資源。</a:t>
            </a:r>
          </a:p>
          <a:p>
            <a:pPr lvl="0" algn="l"/>
            <a:endParaRPr lang="en-US" altLang="zh-TW" sz="1600" dirty="0" smtClean="0">
              <a:latin typeface="標楷體" panose="03000509000000000000" pitchFamily="65" charset="-120"/>
              <a:ea typeface="標楷體" panose="03000509000000000000" pitchFamily="65" charset="-120"/>
            </a:endParaRPr>
          </a:p>
          <a:p>
            <a:pPr lvl="0" algn="l"/>
            <a:endParaRPr lang="zh-TW" altLang="zh-TW" sz="1600" dirty="0" smtClean="0">
              <a:latin typeface="標楷體" panose="03000509000000000000" pitchFamily="65" charset="-120"/>
              <a:ea typeface="標楷體" panose="03000509000000000000" pitchFamily="65" charset="-120"/>
            </a:endParaRPr>
          </a:p>
          <a:p>
            <a:pPr algn="l"/>
            <a:endParaRPr lang="zh-TW" altLang="zh-TW" sz="1600" dirty="0">
              <a:latin typeface="標楷體" panose="03000509000000000000" pitchFamily="65" charset="-120"/>
              <a:ea typeface="標楷體" panose="03000509000000000000" pitchFamily="65" charset="-120"/>
            </a:endParaRPr>
          </a:p>
          <a:p>
            <a:pPr lvl="0" algn="l"/>
            <a:endParaRPr lang="zh-TW" altLang="zh-TW" dirty="0"/>
          </a:p>
        </p:txBody>
      </p:sp>
      <p:graphicFrame>
        <p:nvGraphicFramePr>
          <p:cNvPr id="13" name="表格 12"/>
          <p:cNvGraphicFramePr>
            <a:graphicFrameLocks noGrp="1"/>
          </p:cNvGraphicFramePr>
          <p:nvPr>
            <p:extLst>
              <p:ext uri="{D42A27DB-BD31-4B8C-83A1-F6EECF244321}">
                <p14:modId xmlns:p14="http://schemas.microsoft.com/office/powerpoint/2010/main" val="3873912415"/>
              </p:ext>
            </p:extLst>
          </p:nvPr>
        </p:nvGraphicFramePr>
        <p:xfrm>
          <a:off x="1331640" y="4005064"/>
          <a:ext cx="6264696" cy="936105"/>
        </p:xfrm>
        <a:graphic>
          <a:graphicData uri="http://schemas.openxmlformats.org/drawingml/2006/table">
            <a:tbl>
              <a:tblPr>
                <a:tableStyleId>{5C22544A-7EE6-4342-B048-85BDC9FD1C3A}</a:tableStyleId>
              </a:tblPr>
              <a:tblGrid>
                <a:gridCol w="2825136">
                  <a:extLst>
                    <a:ext uri="{9D8B030D-6E8A-4147-A177-3AD203B41FA5}">
                      <a16:colId xmlns:a16="http://schemas.microsoft.com/office/drawing/2014/main" val="31602661"/>
                    </a:ext>
                  </a:extLst>
                </a:gridCol>
                <a:gridCol w="2088521">
                  <a:extLst>
                    <a:ext uri="{9D8B030D-6E8A-4147-A177-3AD203B41FA5}">
                      <a16:colId xmlns:a16="http://schemas.microsoft.com/office/drawing/2014/main" val="3148037081"/>
                    </a:ext>
                  </a:extLst>
                </a:gridCol>
                <a:gridCol w="1351039">
                  <a:extLst>
                    <a:ext uri="{9D8B030D-6E8A-4147-A177-3AD203B41FA5}">
                      <a16:colId xmlns:a16="http://schemas.microsoft.com/office/drawing/2014/main" val="317386017"/>
                    </a:ext>
                  </a:extLst>
                </a:gridCol>
              </a:tblGrid>
              <a:tr h="312035">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類 別</a:t>
                      </a:r>
                    </a:p>
                  </a:txBody>
                  <a:tcPr marL="68580" marR="68580" marT="0" marB="0"/>
                </a:tc>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保證金</a:t>
                      </a:r>
                    </a:p>
                  </a:txBody>
                  <a:tcPr marL="68580" marR="68580" marT="0" marB="0"/>
                </a:tc>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年費</a:t>
                      </a:r>
                    </a:p>
                  </a:txBody>
                  <a:tcPr marL="68580" marR="68580" marT="0" marB="0"/>
                </a:tc>
                <a:extLst>
                  <a:ext uri="{0D108BD9-81ED-4DB2-BD59-A6C34878D82A}">
                    <a16:rowId xmlns:a16="http://schemas.microsoft.com/office/drawing/2014/main" val="3620145135"/>
                  </a:ext>
                </a:extLst>
              </a:tr>
              <a:tr h="312035">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校友會會員</a:t>
                      </a:r>
                    </a:p>
                  </a:txBody>
                  <a:tcPr marL="68580" marR="68580" marT="0" marB="0"/>
                </a:tc>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壹仟元整</a:t>
                      </a:r>
                    </a:p>
                  </a:txBody>
                  <a:tcPr marL="68580" marR="68580" marT="0" marB="0" anchor="ctr"/>
                </a:tc>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壹佰元整</a:t>
                      </a:r>
                    </a:p>
                  </a:txBody>
                  <a:tcPr marL="68580" marR="68580" marT="0" marB="0" anchor="ctr"/>
                </a:tc>
                <a:extLst>
                  <a:ext uri="{0D108BD9-81ED-4DB2-BD59-A6C34878D82A}">
                    <a16:rowId xmlns:a16="http://schemas.microsoft.com/office/drawing/2014/main" val="1670467662"/>
                  </a:ext>
                </a:extLst>
              </a:tr>
              <a:tr h="312035">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未加入校友會之校友</a:t>
                      </a:r>
                    </a:p>
                  </a:txBody>
                  <a:tcPr marL="68580" marR="68580" marT="0" marB="0"/>
                </a:tc>
                <a:tc>
                  <a:txBody>
                    <a:bodyPr/>
                    <a:lstStyle/>
                    <a:p>
                      <a:pPr algn="ctr">
                        <a:spcBef>
                          <a:spcPts val="500"/>
                        </a:spcBef>
                        <a:spcAft>
                          <a:spcPts val="0"/>
                        </a:spcAft>
                      </a:pPr>
                      <a:r>
                        <a:rPr lang="zh-TW" sz="1400" kern="150" dirty="0">
                          <a:effectLst/>
                          <a:latin typeface="標楷體" panose="03000509000000000000" pitchFamily="65" charset="-120"/>
                          <a:ea typeface="標楷體" panose="03000509000000000000" pitchFamily="65" charset="-120"/>
                        </a:rPr>
                        <a:t>壹仟伍佰元整</a:t>
                      </a:r>
                    </a:p>
                  </a:txBody>
                  <a:tcPr marL="68580" marR="68580" marT="0" marB="0" anchor="ctr"/>
                </a:tc>
                <a:tc>
                  <a:txBody>
                    <a:bodyPr/>
                    <a:lstStyle/>
                    <a:p>
                      <a:pPr algn="ctr">
                        <a:spcAft>
                          <a:spcPts val="0"/>
                        </a:spcAft>
                      </a:pPr>
                      <a:r>
                        <a:rPr lang="zh-TW" sz="1400" kern="150" dirty="0">
                          <a:effectLst/>
                          <a:latin typeface="標楷體" panose="03000509000000000000" pitchFamily="65" charset="-120"/>
                          <a:ea typeface="標楷體" panose="03000509000000000000" pitchFamily="65" charset="-120"/>
                        </a:rPr>
                        <a:t>壹佰元整</a:t>
                      </a:r>
                    </a:p>
                  </a:txBody>
                  <a:tcPr marL="68580" marR="68580" marT="0" marB="0" anchor="ctr"/>
                </a:tc>
                <a:extLst>
                  <a:ext uri="{0D108BD9-81ED-4DB2-BD59-A6C34878D82A}">
                    <a16:rowId xmlns:a16="http://schemas.microsoft.com/office/drawing/2014/main" val="616142475"/>
                  </a:ext>
                </a:extLst>
              </a:tr>
            </a:tbl>
          </a:graphicData>
        </a:graphic>
      </p:graphicFrame>
    </p:spTree>
    <p:extLst>
      <p:ext uri="{BB962C8B-B14F-4D97-AF65-F5344CB8AC3E}">
        <p14:creationId xmlns:p14="http://schemas.microsoft.com/office/powerpoint/2010/main" val="29287877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三</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校友</a:t>
            </a:r>
            <a:r>
              <a:rPr lang="zh-TW" altLang="en-US" sz="4400" dirty="0" smtClean="0">
                <a:latin typeface="標楷體" panose="03000509000000000000" pitchFamily="65" charset="-120"/>
                <a:ea typeface="標楷體" panose="03000509000000000000" pitchFamily="65" charset="-120"/>
              </a:rPr>
              <a:t>卡申請</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介紹</a:t>
            </a:r>
            <a:r>
              <a:rPr lang="zh-TW" altLang="en-US"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9" name="文字方塊 8"/>
          <p:cNvSpPr txBox="1"/>
          <p:nvPr/>
        </p:nvSpPr>
        <p:spPr>
          <a:xfrm>
            <a:off x="611560" y="1700808"/>
            <a:ext cx="7200800" cy="3447098"/>
          </a:xfrm>
          <a:prstGeom prst="rect">
            <a:avLst/>
          </a:prstGeom>
          <a:noFill/>
        </p:spPr>
        <p:txBody>
          <a:bodyPr wrap="square" rtlCol="0">
            <a:spAutoFit/>
          </a:bodyPr>
          <a:lstStyle/>
          <a:p>
            <a:pPr lvl="0" algn="l"/>
            <a:r>
              <a:rPr lang="en-US" altLang="zh-TW" sz="2000" dirty="0" smtClean="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體育館場地借用：</a:t>
            </a:r>
          </a:p>
          <a:p>
            <a:pPr lvl="0" algn="l"/>
            <a:r>
              <a:rPr lang="en-US" altLang="zh-TW" dirty="0" smtClean="0"/>
              <a:t>   </a:t>
            </a:r>
            <a:r>
              <a:rPr lang="en-US" altLang="zh-TW" sz="1600" dirty="0" smtClean="0">
                <a:latin typeface="標楷體" panose="03000509000000000000" pitchFamily="65" charset="-120"/>
                <a:ea typeface="標楷體" panose="03000509000000000000" pitchFamily="65" charset="-120"/>
              </a:rPr>
              <a:t>a.</a:t>
            </a:r>
            <a:r>
              <a:rPr lang="zh-TW" altLang="zh-TW" sz="1600" dirty="0">
                <a:latin typeface="標楷體" panose="03000509000000000000" pitchFamily="65" charset="-120"/>
                <a:ea typeface="標楷體" panose="03000509000000000000" pitchFamily="65" charset="-120"/>
              </a:rPr>
              <a:t>現行經國館及游泳池收費標準均已列明校友身份之優惠價格，為配合</a:t>
            </a:r>
            <a:r>
              <a:rPr lang="zh-TW" altLang="zh-TW" sz="1600" dirty="0" smtClean="0">
                <a:latin typeface="標楷體" panose="03000509000000000000" pitchFamily="65" charset="-120"/>
                <a:ea typeface="標楷體" panose="03000509000000000000" pitchFamily="65" charset="-120"/>
              </a:rPr>
              <a:t>日後</a:t>
            </a:r>
            <a:endParaRPr lang="en-US" altLang="zh-TW" sz="1600" dirty="0" smtClean="0">
              <a:latin typeface="標楷體" panose="03000509000000000000" pitchFamily="65" charset="-120"/>
              <a:ea typeface="標楷體" panose="03000509000000000000" pitchFamily="65" charset="-120"/>
            </a:endParaRPr>
          </a:p>
          <a:p>
            <a:pPr lvl="0" algn="l"/>
            <a:r>
              <a:rPr lang="en-US" altLang="zh-TW" sz="1600" dirty="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無</a:t>
            </a:r>
            <a:r>
              <a:rPr lang="zh-TW" altLang="zh-TW" sz="1600" dirty="0">
                <a:latin typeface="標楷體" panose="03000509000000000000" pitchFamily="65" charset="-120"/>
                <a:ea typeface="標楷體" panose="03000509000000000000" pitchFamily="65" charset="-120"/>
              </a:rPr>
              <a:t>現金系統建置，凡校友者須持校友卡進行識別扣款方享優惠。</a:t>
            </a:r>
          </a:p>
          <a:p>
            <a:pPr lvl="0" algn="l"/>
            <a:r>
              <a:rPr lang="zh-TW" altLang="en-US" sz="1600" dirty="0" smtClean="0">
                <a:latin typeface="標楷體" panose="03000509000000000000" pitchFamily="65" charset="-120"/>
                <a:ea typeface="標楷體" panose="03000509000000000000" pitchFamily="65" charset="-120"/>
              </a:rPr>
              <a:t>　</a:t>
            </a:r>
            <a:r>
              <a:rPr lang="en-US" altLang="zh-TW" sz="1600" dirty="0" smtClean="0">
                <a:latin typeface="標楷體" panose="03000509000000000000" pitchFamily="65" charset="-120"/>
                <a:ea typeface="標楷體" panose="03000509000000000000" pitchFamily="65" charset="-120"/>
              </a:rPr>
              <a:t>b.</a:t>
            </a:r>
            <a:r>
              <a:rPr lang="zh-TW" altLang="zh-TW" sz="1600" dirty="0">
                <a:latin typeface="標楷體" panose="03000509000000000000" pitchFamily="65" charset="-120"/>
                <a:ea typeface="標楷體" panose="03000509000000000000" pitchFamily="65" charset="-120"/>
              </a:rPr>
              <a:t>開放個人收費標準</a:t>
            </a:r>
          </a:p>
          <a:p>
            <a:pPr algn="l"/>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經</a:t>
            </a:r>
            <a:r>
              <a:rPr lang="zh-TW" altLang="zh-TW" sz="1600" dirty="0">
                <a:latin typeface="標楷體" panose="03000509000000000000" pitchFamily="65" charset="-120"/>
                <a:ea typeface="標楷體" panose="03000509000000000000" pitchFamily="65" charset="-120"/>
              </a:rPr>
              <a:t>國館</a:t>
            </a:r>
            <a:r>
              <a:rPr lang="zh-TW" altLang="zh-TW"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algn="l"/>
            <a:endParaRPr lang="en-US" altLang="zh-TW" sz="1600" dirty="0">
              <a:latin typeface="標楷體" panose="03000509000000000000" pitchFamily="65" charset="-120"/>
              <a:ea typeface="標楷體" panose="03000509000000000000" pitchFamily="65" charset="-120"/>
            </a:endParaRPr>
          </a:p>
          <a:p>
            <a:pPr algn="l"/>
            <a:endParaRPr lang="en-US" altLang="zh-TW" sz="1600" dirty="0" smtClean="0">
              <a:latin typeface="標楷體" panose="03000509000000000000" pitchFamily="65" charset="-120"/>
              <a:ea typeface="標楷體" panose="03000509000000000000" pitchFamily="65" charset="-120"/>
            </a:endParaRPr>
          </a:p>
          <a:p>
            <a:pPr algn="l"/>
            <a:endParaRPr lang="en-US" altLang="zh-TW" sz="1600" dirty="0">
              <a:latin typeface="標楷體" panose="03000509000000000000" pitchFamily="65" charset="-120"/>
              <a:ea typeface="標楷體" panose="03000509000000000000" pitchFamily="65" charset="-120"/>
            </a:endParaRPr>
          </a:p>
          <a:p>
            <a:pPr algn="l"/>
            <a:endParaRPr lang="en-US" altLang="zh-TW" sz="1600" dirty="0" smtClean="0">
              <a:latin typeface="標楷體" panose="03000509000000000000" pitchFamily="65" charset="-120"/>
              <a:ea typeface="標楷體" panose="03000509000000000000" pitchFamily="65" charset="-120"/>
            </a:endParaRPr>
          </a:p>
          <a:p>
            <a:pPr algn="l"/>
            <a:endParaRPr lang="en-US" altLang="zh-TW" sz="1600" dirty="0">
              <a:latin typeface="標楷體" panose="03000509000000000000" pitchFamily="65" charset="-120"/>
              <a:ea typeface="標楷體" panose="03000509000000000000" pitchFamily="65" charset="-120"/>
            </a:endParaRPr>
          </a:p>
          <a:p>
            <a:pPr algn="l"/>
            <a:endParaRPr lang="en-US" altLang="zh-TW" sz="1600" dirty="0" smtClean="0">
              <a:latin typeface="標楷體" panose="03000509000000000000" pitchFamily="65" charset="-120"/>
              <a:ea typeface="標楷體" panose="03000509000000000000" pitchFamily="65" charset="-120"/>
            </a:endParaRPr>
          </a:p>
          <a:p>
            <a:pPr algn="l"/>
            <a:r>
              <a:rPr lang="en-US" altLang="zh-TW" sz="1600" dirty="0" smtClean="0">
                <a:latin typeface="標楷體" panose="03000509000000000000" pitchFamily="65" charset="-120"/>
                <a:ea typeface="標楷體" panose="03000509000000000000" pitchFamily="65" charset="-120"/>
              </a:rPr>
              <a:t>  </a:t>
            </a:r>
            <a:r>
              <a:rPr lang="zh-TW" altLang="zh-TW" sz="1600" dirty="0" smtClean="0">
                <a:latin typeface="標楷體" panose="03000509000000000000" pitchFamily="65" charset="-120"/>
                <a:ea typeface="標楷體" panose="03000509000000000000" pitchFamily="65" charset="-120"/>
              </a:rPr>
              <a:t>游泳池：</a:t>
            </a:r>
            <a:endParaRPr lang="zh-TW" altLang="zh-TW" sz="1600" dirty="0">
              <a:latin typeface="標楷體" panose="03000509000000000000" pitchFamily="65" charset="-120"/>
              <a:ea typeface="標楷體" panose="03000509000000000000" pitchFamily="65" charset="-120"/>
            </a:endParaRPr>
          </a:p>
          <a:p>
            <a:pPr lvl="0" algn="l"/>
            <a:endParaRPr lang="zh-TW" altLang="zh-TW" dirty="0"/>
          </a:p>
        </p:txBody>
      </p:sp>
      <p:graphicFrame>
        <p:nvGraphicFramePr>
          <p:cNvPr id="3" name="表格 2"/>
          <p:cNvGraphicFramePr>
            <a:graphicFrameLocks noGrp="1"/>
          </p:cNvGraphicFramePr>
          <p:nvPr>
            <p:extLst>
              <p:ext uri="{D42A27DB-BD31-4B8C-83A1-F6EECF244321}">
                <p14:modId xmlns:p14="http://schemas.microsoft.com/office/powerpoint/2010/main" val="2205201114"/>
              </p:ext>
            </p:extLst>
          </p:nvPr>
        </p:nvGraphicFramePr>
        <p:xfrm>
          <a:off x="1835696" y="3140968"/>
          <a:ext cx="4591685" cy="1079500"/>
        </p:xfrm>
        <a:graphic>
          <a:graphicData uri="http://schemas.openxmlformats.org/drawingml/2006/table">
            <a:tbl>
              <a:tblPr firstRow="1" firstCol="1" lastRow="1" lastCol="1" bandRow="1" bandCol="1">
                <a:tableStyleId>{5C22544A-7EE6-4342-B048-85BDC9FD1C3A}</a:tableStyleId>
              </a:tblPr>
              <a:tblGrid>
                <a:gridCol w="2163445">
                  <a:extLst>
                    <a:ext uri="{9D8B030D-6E8A-4147-A177-3AD203B41FA5}">
                      <a16:colId xmlns:a16="http://schemas.microsoft.com/office/drawing/2014/main" val="3889510844"/>
                    </a:ext>
                  </a:extLst>
                </a:gridCol>
                <a:gridCol w="2428240">
                  <a:extLst>
                    <a:ext uri="{9D8B030D-6E8A-4147-A177-3AD203B41FA5}">
                      <a16:colId xmlns:a16="http://schemas.microsoft.com/office/drawing/2014/main" val="1251884323"/>
                    </a:ext>
                  </a:extLst>
                </a:gridCol>
              </a:tblGrid>
              <a:tr h="269875">
                <a:tc>
                  <a:txBody>
                    <a:bodyPr/>
                    <a:lstStyle/>
                    <a:p>
                      <a:pPr algn="ctr">
                        <a:spcAft>
                          <a:spcPts val="0"/>
                        </a:spcAft>
                      </a:pPr>
                      <a:r>
                        <a:rPr lang="zh-TW" sz="1200" kern="100">
                          <a:effectLst/>
                        </a:rPr>
                        <a:t>類 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304800" algn="ctr">
                        <a:spcAft>
                          <a:spcPts val="0"/>
                        </a:spcAft>
                        <a:tabLst>
                          <a:tab pos="676275" algn="l"/>
                          <a:tab pos="839470" algn="ctr"/>
                        </a:tabLst>
                      </a:pPr>
                      <a:r>
                        <a:rPr lang="zh-TW" sz="1200" kern="100">
                          <a:effectLst/>
                        </a:rPr>
                        <a:t>價格</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456359272"/>
                  </a:ext>
                </a:extLst>
              </a:tr>
              <a:tr h="269875">
                <a:tc>
                  <a:txBody>
                    <a:bodyPr/>
                    <a:lstStyle/>
                    <a:p>
                      <a:pPr algn="ctr">
                        <a:spcAft>
                          <a:spcPts val="0"/>
                        </a:spcAft>
                      </a:pPr>
                      <a:r>
                        <a:rPr lang="zh-TW" sz="1200" kern="100">
                          <a:effectLst/>
                        </a:rPr>
                        <a:t>依票卡計費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300</a:t>
                      </a:r>
                      <a:r>
                        <a:rPr lang="zh-TW" sz="1200" kern="100">
                          <a:effectLst/>
                        </a:rPr>
                        <a:t>元</a:t>
                      </a:r>
                      <a:r>
                        <a:rPr lang="en-US" sz="1200" kern="100">
                          <a:effectLst/>
                        </a:rPr>
                        <a:t>/10</a:t>
                      </a:r>
                      <a:r>
                        <a:rPr lang="zh-TW" sz="1200" kern="100">
                          <a:effectLst/>
                        </a:rPr>
                        <a:t>次</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23723583"/>
                  </a:ext>
                </a:extLst>
              </a:tr>
              <a:tr h="269875">
                <a:tc>
                  <a:txBody>
                    <a:bodyPr/>
                    <a:lstStyle/>
                    <a:p>
                      <a:pPr algn="ctr">
                        <a:spcAft>
                          <a:spcPts val="0"/>
                        </a:spcAft>
                      </a:pPr>
                      <a:r>
                        <a:rPr lang="zh-TW" sz="1200" kern="100">
                          <a:effectLst/>
                        </a:rPr>
                        <a:t>依月計費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500</a:t>
                      </a:r>
                      <a:r>
                        <a:rPr lang="zh-TW" sz="1200" kern="100">
                          <a:effectLst/>
                        </a:rPr>
                        <a:t>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83551008"/>
                  </a:ext>
                </a:extLst>
              </a:tr>
              <a:tr h="269875">
                <a:tc>
                  <a:txBody>
                    <a:bodyPr/>
                    <a:lstStyle/>
                    <a:p>
                      <a:pPr algn="ctr">
                        <a:spcAft>
                          <a:spcPts val="0"/>
                        </a:spcAft>
                      </a:pPr>
                      <a:r>
                        <a:rPr lang="zh-TW" sz="1200" kern="100">
                          <a:effectLst/>
                        </a:rPr>
                        <a:t>依學期計費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1500</a:t>
                      </a:r>
                      <a:r>
                        <a:rPr lang="zh-TW" sz="1200" kern="100" dirty="0">
                          <a:effectLst/>
                        </a:rPr>
                        <a:t>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6767792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751426510"/>
              </p:ext>
            </p:extLst>
          </p:nvPr>
        </p:nvGraphicFramePr>
        <p:xfrm>
          <a:off x="1835696" y="4941168"/>
          <a:ext cx="4591685" cy="1079500"/>
        </p:xfrm>
        <a:graphic>
          <a:graphicData uri="http://schemas.openxmlformats.org/drawingml/2006/table">
            <a:tbl>
              <a:tblPr firstRow="1" firstCol="1" lastRow="1" lastCol="1" bandRow="1" bandCol="1">
                <a:tableStyleId>{5C22544A-7EE6-4342-B048-85BDC9FD1C3A}</a:tableStyleId>
              </a:tblPr>
              <a:tblGrid>
                <a:gridCol w="2163445">
                  <a:extLst>
                    <a:ext uri="{9D8B030D-6E8A-4147-A177-3AD203B41FA5}">
                      <a16:colId xmlns:a16="http://schemas.microsoft.com/office/drawing/2014/main" val="4083335062"/>
                    </a:ext>
                  </a:extLst>
                </a:gridCol>
                <a:gridCol w="2428240">
                  <a:extLst>
                    <a:ext uri="{9D8B030D-6E8A-4147-A177-3AD203B41FA5}">
                      <a16:colId xmlns:a16="http://schemas.microsoft.com/office/drawing/2014/main" val="1573172105"/>
                    </a:ext>
                  </a:extLst>
                </a:gridCol>
              </a:tblGrid>
              <a:tr h="269875">
                <a:tc>
                  <a:txBody>
                    <a:bodyPr/>
                    <a:lstStyle/>
                    <a:p>
                      <a:pPr algn="ctr">
                        <a:spcAft>
                          <a:spcPts val="0"/>
                        </a:spcAft>
                      </a:pPr>
                      <a:r>
                        <a:rPr lang="zh-TW" sz="1200" kern="100" dirty="0">
                          <a:effectLst/>
                        </a:rPr>
                        <a:t>類 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304800" algn="ctr">
                        <a:spcAft>
                          <a:spcPts val="0"/>
                        </a:spcAft>
                        <a:tabLst>
                          <a:tab pos="676275" algn="l"/>
                          <a:tab pos="839470" algn="ctr"/>
                        </a:tabLst>
                      </a:pPr>
                      <a:r>
                        <a:rPr lang="zh-TW" sz="1200" kern="100">
                          <a:effectLst/>
                        </a:rPr>
                        <a:t>價格</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338757084"/>
                  </a:ext>
                </a:extLst>
              </a:tr>
              <a:tr h="269875">
                <a:tc>
                  <a:txBody>
                    <a:bodyPr/>
                    <a:lstStyle/>
                    <a:p>
                      <a:pPr algn="ctr">
                        <a:spcAft>
                          <a:spcPts val="0"/>
                        </a:spcAft>
                      </a:pPr>
                      <a:r>
                        <a:rPr lang="zh-TW" sz="1200" kern="100" dirty="0">
                          <a:effectLst/>
                        </a:rPr>
                        <a:t>依票卡計費</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300</a:t>
                      </a:r>
                      <a:r>
                        <a:rPr lang="zh-TW" sz="1200" kern="100">
                          <a:effectLst/>
                        </a:rPr>
                        <a:t>元</a:t>
                      </a:r>
                      <a:r>
                        <a:rPr lang="en-US" sz="1200" kern="100">
                          <a:effectLst/>
                        </a:rPr>
                        <a:t>/10</a:t>
                      </a:r>
                      <a:r>
                        <a:rPr lang="zh-TW" sz="1200" kern="100">
                          <a:effectLst/>
                        </a:rPr>
                        <a:t>次</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89200621"/>
                  </a:ext>
                </a:extLst>
              </a:tr>
              <a:tr h="269875">
                <a:tc>
                  <a:txBody>
                    <a:bodyPr/>
                    <a:lstStyle/>
                    <a:p>
                      <a:pPr algn="ctr">
                        <a:spcAft>
                          <a:spcPts val="0"/>
                        </a:spcAft>
                      </a:pPr>
                      <a:r>
                        <a:rPr lang="zh-TW" sz="1200" kern="100">
                          <a:effectLst/>
                        </a:rPr>
                        <a:t>依月計費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500</a:t>
                      </a:r>
                      <a:r>
                        <a:rPr lang="zh-TW" sz="1200" kern="100">
                          <a:effectLst/>
                        </a:rPr>
                        <a:t>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40653936"/>
                  </a:ext>
                </a:extLst>
              </a:tr>
              <a:tr h="269875">
                <a:tc>
                  <a:txBody>
                    <a:bodyPr/>
                    <a:lstStyle/>
                    <a:p>
                      <a:pPr algn="ctr">
                        <a:spcAft>
                          <a:spcPts val="0"/>
                        </a:spcAft>
                      </a:pPr>
                      <a:r>
                        <a:rPr lang="zh-TW" sz="1200" kern="100">
                          <a:effectLst/>
                        </a:rPr>
                        <a:t>依學期計費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1200</a:t>
                      </a:r>
                      <a:r>
                        <a:rPr lang="zh-TW" sz="1200" kern="100" dirty="0">
                          <a:effectLst/>
                        </a:rPr>
                        <a:t>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66991744"/>
                  </a:ext>
                </a:extLst>
              </a:tr>
            </a:tbl>
          </a:graphicData>
        </a:graphic>
      </p:graphicFrame>
    </p:spTree>
    <p:extLst>
      <p:ext uri="{BB962C8B-B14F-4D97-AF65-F5344CB8AC3E}">
        <p14:creationId xmlns:p14="http://schemas.microsoft.com/office/powerpoint/2010/main" val="25742548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四</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貴賓證功能介紹：</a:t>
            </a:r>
            <a:endParaRPr lang="zh-TW" altLang="en-US" sz="4400" dirty="0">
              <a:latin typeface="標楷體" panose="03000509000000000000" pitchFamily="65" charset="-120"/>
              <a:ea typeface="標楷體" panose="03000509000000000000" pitchFamily="65" charset="-120"/>
            </a:endParaRPr>
          </a:p>
        </p:txBody>
      </p:sp>
      <p:sp>
        <p:nvSpPr>
          <p:cNvPr id="9" name="文字方塊 8"/>
          <p:cNvSpPr txBox="1"/>
          <p:nvPr/>
        </p:nvSpPr>
        <p:spPr>
          <a:xfrm>
            <a:off x="611560" y="1700808"/>
            <a:ext cx="7200800" cy="2985433"/>
          </a:xfrm>
          <a:prstGeom prst="rect">
            <a:avLst/>
          </a:prstGeom>
          <a:noFill/>
        </p:spPr>
        <p:txBody>
          <a:bodyPr wrap="square" rtlCol="0">
            <a:spAutoFit/>
          </a:bodyPr>
          <a:lstStyle/>
          <a:p>
            <a:pPr lvl="0" algn="l"/>
            <a:r>
              <a:rPr lang="en-US" altLang="zh-TW" sz="2000" dirty="0" smtClean="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車輛停放注意事項</a:t>
            </a:r>
            <a:r>
              <a:rPr lang="zh-TW" altLang="zh-TW" sz="2000" dirty="0" smtClean="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a:p>
            <a:pPr lvl="0" algn="l"/>
            <a:r>
              <a:rPr lang="zh-TW" altLang="en-US" sz="1600" dirty="0" smtClean="0">
                <a:latin typeface="標楷體" panose="03000509000000000000" pitchFamily="65" charset="-120"/>
                <a:ea typeface="標楷體" panose="03000509000000000000" pitchFamily="65" charset="-120"/>
              </a:rPr>
              <a:t>   憑</a:t>
            </a:r>
            <a:r>
              <a:rPr lang="zh-TW" altLang="en-US" sz="1600" dirty="0">
                <a:latin typeface="標楷體" panose="03000509000000000000" pitchFamily="65" charset="-120"/>
                <a:ea typeface="標楷體" panose="03000509000000000000" pitchFamily="65" charset="-120"/>
              </a:rPr>
              <a:t>貴賓證至入口感應器感應後得進入本校，車輛停放時請放置停車證於車 </a:t>
            </a:r>
            <a:endParaRPr lang="en-US" altLang="zh-TW" sz="1600" dirty="0" smtClean="0">
              <a:latin typeface="標楷體" panose="03000509000000000000" pitchFamily="65" charset="-120"/>
              <a:ea typeface="標楷體" panose="03000509000000000000" pitchFamily="65" charset="-120"/>
            </a:endParaRPr>
          </a:p>
          <a:p>
            <a:pPr lvl="0" algn="l"/>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  窗</a:t>
            </a:r>
            <a:r>
              <a:rPr lang="zh-TW" altLang="en-US" sz="1600" dirty="0">
                <a:latin typeface="標楷體" panose="03000509000000000000" pitchFamily="65" charset="-120"/>
                <a:ea typeface="標楷體" panose="03000509000000000000" pitchFamily="65" charset="-120"/>
              </a:rPr>
              <a:t>處提供備查</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lvl="0" algn="l"/>
            <a:endParaRPr lang="en-US" altLang="zh-TW" sz="1600" dirty="0" smtClean="0">
              <a:latin typeface="標楷體" panose="03000509000000000000" pitchFamily="65" charset="-120"/>
              <a:ea typeface="標楷體" panose="03000509000000000000" pitchFamily="65" charset="-120"/>
            </a:endParaRPr>
          </a:p>
          <a:p>
            <a:pPr lvl="0" algn="l"/>
            <a:r>
              <a:rPr lang="en-US" altLang="zh-TW" sz="2000" dirty="0" smtClean="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圖書館</a:t>
            </a:r>
            <a:r>
              <a:rPr lang="zh-TW" altLang="en-US" sz="2000" dirty="0" smtClean="0">
                <a:latin typeface="標楷體" panose="03000509000000000000" pitchFamily="65" charset="-120"/>
                <a:ea typeface="標楷體" panose="03000509000000000000" pitchFamily="65" charset="-120"/>
              </a:rPr>
              <a:t>使用：</a:t>
            </a:r>
            <a:endParaRPr lang="en-US" altLang="zh-TW" sz="2000" dirty="0" smtClean="0">
              <a:latin typeface="標楷體" panose="03000509000000000000" pitchFamily="65" charset="-120"/>
              <a:ea typeface="標楷體" panose="03000509000000000000" pitchFamily="65" charset="-120"/>
            </a:endParaRPr>
          </a:p>
          <a:p>
            <a:pPr lvl="0" algn="l"/>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  書籍</a:t>
            </a:r>
            <a:r>
              <a:rPr lang="zh-TW" altLang="en-US" sz="1600" dirty="0">
                <a:latin typeface="標楷體" panose="03000509000000000000" pitchFamily="65" charset="-120"/>
                <a:ea typeface="標楷體" panose="03000509000000000000" pitchFamily="65" charset="-120"/>
              </a:rPr>
              <a:t>可供借閱 </a:t>
            </a:r>
            <a:r>
              <a:rPr lang="en-US" altLang="zh-TW" sz="1600" dirty="0">
                <a:latin typeface="標楷體" panose="03000509000000000000" pitchFamily="65" charset="-120"/>
                <a:ea typeface="標楷體" panose="03000509000000000000" pitchFamily="65" charset="-120"/>
              </a:rPr>
              <a:t>10 </a:t>
            </a:r>
            <a:r>
              <a:rPr lang="zh-TW" altLang="en-US" sz="1600" dirty="0">
                <a:latin typeface="標楷體" panose="03000509000000000000" pitchFamily="65" charset="-120"/>
                <a:ea typeface="標楷體" panose="03000509000000000000" pitchFamily="65" charset="-120"/>
              </a:rPr>
              <a:t>冊，借閱期限 </a:t>
            </a:r>
            <a:r>
              <a:rPr lang="en-US" altLang="zh-TW" sz="1600" dirty="0">
                <a:latin typeface="標楷體" panose="03000509000000000000" pitchFamily="65" charset="-120"/>
                <a:ea typeface="標楷體" panose="03000509000000000000" pitchFamily="65" charset="-120"/>
              </a:rPr>
              <a:t>21 </a:t>
            </a:r>
            <a:r>
              <a:rPr lang="zh-TW" altLang="en-US" sz="1600" dirty="0">
                <a:latin typeface="標楷體" panose="03000509000000000000" pitchFamily="65" charset="-120"/>
                <a:ea typeface="標楷體" panose="03000509000000000000" pitchFamily="65" charset="-120"/>
              </a:rPr>
              <a:t>天（可至本校圖書館網頁申請續借 </a:t>
            </a:r>
            <a:r>
              <a:rPr lang="en-US" altLang="zh-TW" sz="1600" dirty="0">
                <a:latin typeface="標楷體" panose="03000509000000000000" pitchFamily="65" charset="-120"/>
                <a:ea typeface="標楷體" panose="03000509000000000000" pitchFamily="65" charset="-120"/>
              </a:rPr>
              <a:t>1 </a:t>
            </a:r>
            <a:endParaRPr lang="en-US" altLang="zh-TW" sz="1600" dirty="0" smtClean="0">
              <a:latin typeface="標楷體" panose="03000509000000000000" pitchFamily="65" charset="-120"/>
              <a:ea typeface="標楷體" panose="03000509000000000000" pitchFamily="65" charset="-120"/>
            </a:endParaRPr>
          </a:p>
          <a:p>
            <a:pPr lvl="0" algn="l"/>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  次</a:t>
            </a:r>
            <a:r>
              <a:rPr lang="zh-TW" altLang="en-US" sz="1600" dirty="0">
                <a:latin typeface="標楷體" panose="03000509000000000000" pitchFamily="65" charset="-120"/>
                <a:ea typeface="標楷體" panose="03000509000000000000" pitchFamily="65" charset="-120"/>
              </a:rPr>
              <a:t>）。 影音資料可供借閱 </a:t>
            </a:r>
            <a:r>
              <a:rPr lang="en-US" altLang="zh-TW" sz="1600" dirty="0">
                <a:latin typeface="標楷體" panose="03000509000000000000" pitchFamily="65" charset="-120"/>
                <a:ea typeface="標楷體" panose="03000509000000000000" pitchFamily="65" charset="-120"/>
              </a:rPr>
              <a:t>2 </a:t>
            </a:r>
            <a:r>
              <a:rPr lang="zh-TW" altLang="en-US" sz="1600" dirty="0">
                <a:latin typeface="標楷體" panose="03000509000000000000" pitchFamily="65" charset="-120"/>
                <a:ea typeface="標楷體" panose="03000509000000000000" pitchFamily="65" charset="-120"/>
              </a:rPr>
              <a:t>片，借閱期限 </a:t>
            </a:r>
            <a:r>
              <a:rPr lang="en-US" altLang="zh-TW" sz="1600" dirty="0">
                <a:latin typeface="標楷體" panose="03000509000000000000" pitchFamily="65" charset="-120"/>
                <a:ea typeface="標楷體" panose="03000509000000000000" pitchFamily="65" charset="-120"/>
              </a:rPr>
              <a:t>7 </a:t>
            </a:r>
            <a:r>
              <a:rPr lang="zh-TW" altLang="en-US" sz="1600" dirty="0">
                <a:latin typeface="標楷體" panose="03000509000000000000" pitchFamily="65" charset="-120"/>
                <a:ea typeface="標楷體" panose="03000509000000000000" pitchFamily="65" charset="-120"/>
              </a:rPr>
              <a:t>天</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lvl="0" algn="l"/>
            <a:endParaRPr lang="en-US" altLang="zh-TW" sz="1600" dirty="0">
              <a:latin typeface="標楷體" panose="03000509000000000000" pitchFamily="65" charset="-120"/>
              <a:ea typeface="標楷體" panose="03000509000000000000" pitchFamily="65" charset="-120"/>
            </a:endParaRPr>
          </a:p>
          <a:p>
            <a:pPr lvl="0" algn="l"/>
            <a:r>
              <a:rPr lang="en-US" altLang="zh-TW" sz="2000" dirty="0" smtClean="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體育</a:t>
            </a:r>
            <a:r>
              <a:rPr lang="zh-TW" altLang="en-US" sz="2000" dirty="0" smtClean="0">
                <a:latin typeface="標楷體" panose="03000509000000000000" pitchFamily="65" charset="-120"/>
                <a:ea typeface="標楷體" panose="03000509000000000000" pitchFamily="65" charset="-120"/>
              </a:rPr>
              <a:t>游泳池：</a:t>
            </a:r>
            <a:endParaRPr lang="en-US" altLang="zh-TW" sz="2000" dirty="0" smtClean="0">
              <a:latin typeface="標楷體" panose="03000509000000000000" pitchFamily="65" charset="-120"/>
              <a:ea typeface="標楷體" panose="03000509000000000000" pitchFamily="65" charset="-120"/>
            </a:endParaRPr>
          </a:p>
          <a:p>
            <a:pPr lvl="0" algn="l"/>
            <a:r>
              <a:rPr lang="zh-TW" altLang="en-US" sz="1600" dirty="0" smtClean="0">
                <a:latin typeface="標楷體" panose="03000509000000000000" pitchFamily="65" charset="-120"/>
                <a:ea typeface="標楷體" panose="03000509000000000000" pitchFamily="65" charset="-120"/>
              </a:rPr>
              <a:t>   憑</a:t>
            </a:r>
            <a:r>
              <a:rPr lang="zh-TW" altLang="en-US" sz="1600" dirty="0">
                <a:latin typeface="標楷體" panose="03000509000000000000" pitchFamily="65" charset="-120"/>
                <a:ea typeface="標楷體" panose="03000509000000000000" pitchFamily="65" charset="-120"/>
              </a:rPr>
              <a:t>貴賓證簽名後即可進入使用，本校游泳池於 </a:t>
            </a:r>
            <a:r>
              <a:rPr lang="en-US" altLang="zh-TW" sz="1600" dirty="0">
                <a:latin typeface="標楷體" panose="03000509000000000000" pitchFamily="65" charset="-120"/>
                <a:ea typeface="標楷體" panose="03000509000000000000" pitchFamily="65" charset="-120"/>
              </a:rPr>
              <a:t>4 </a:t>
            </a:r>
            <a:r>
              <a:rPr lang="zh-TW" altLang="en-US" sz="1600" dirty="0">
                <a:latin typeface="標楷體" panose="03000509000000000000" pitchFamily="65" charset="-120"/>
                <a:ea typeface="標楷體" panose="03000509000000000000" pitchFamily="65" charset="-120"/>
              </a:rPr>
              <a:t>月至 </a:t>
            </a:r>
            <a:r>
              <a:rPr lang="en-US" altLang="zh-TW" sz="1600" dirty="0">
                <a:latin typeface="標楷體" panose="03000509000000000000" pitchFamily="65" charset="-120"/>
                <a:ea typeface="標楷體" panose="03000509000000000000" pitchFamily="65" charset="-120"/>
              </a:rPr>
              <a:t>11 </a:t>
            </a:r>
            <a:r>
              <a:rPr lang="zh-TW" altLang="en-US" sz="1600" dirty="0">
                <a:latin typeface="標楷體" panose="03000509000000000000" pitchFamily="65" charset="-120"/>
                <a:ea typeface="標楷體" panose="03000509000000000000" pitchFamily="65" charset="-120"/>
              </a:rPr>
              <a:t>月開放。 開放</a:t>
            </a:r>
            <a:r>
              <a:rPr lang="zh-TW" altLang="en-US" sz="1600" dirty="0" smtClean="0">
                <a:latin typeface="標楷體" panose="03000509000000000000" pitchFamily="65" charset="-120"/>
                <a:ea typeface="標楷體" panose="03000509000000000000" pitchFamily="65" charset="-120"/>
              </a:rPr>
              <a:t>時</a:t>
            </a:r>
            <a:endParaRPr lang="en-US" altLang="zh-TW" sz="1600" dirty="0" smtClean="0">
              <a:latin typeface="標楷體" panose="03000509000000000000" pitchFamily="65" charset="-120"/>
              <a:ea typeface="標楷體" panose="03000509000000000000" pitchFamily="65" charset="-120"/>
            </a:endParaRPr>
          </a:p>
          <a:p>
            <a:pPr lvl="0" algn="l"/>
            <a:r>
              <a:rPr lang="zh-TW" altLang="en-US" sz="1600" dirty="0">
                <a:latin typeface="標楷體" panose="03000509000000000000" pitchFamily="65" charset="-120"/>
                <a:ea typeface="標楷體" panose="03000509000000000000" pitchFamily="65" charset="-120"/>
              </a:rPr>
              <a:t> </a:t>
            </a:r>
            <a:r>
              <a:rPr lang="zh-TW" altLang="en-US" sz="1600" dirty="0" smtClean="0">
                <a:latin typeface="標楷體" panose="03000509000000000000" pitchFamily="65" charset="-120"/>
                <a:ea typeface="標楷體" panose="03000509000000000000" pitchFamily="65" charset="-120"/>
              </a:rPr>
              <a:t>  間</a:t>
            </a:r>
            <a:r>
              <a:rPr lang="zh-TW" altLang="en-US" sz="1600" dirty="0">
                <a:latin typeface="標楷體" panose="03000509000000000000" pitchFamily="65" charset="-120"/>
                <a:ea typeface="標楷體" panose="03000509000000000000" pitchFamily="65" charset="-120"/>
              </a:rPr>
              <a:t>：</a:t>
            </a:r>
            <a:endParaRPr lang="zh-TW" altLang="zh-TW" sz="1600" dirty="0">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755535086"/>
              </p:ext>
            </p:extLst>
          </p:nvPr>
        </p:nvGraphicFramePr>
        <p:xfrm>
          <a:off x="1331640" y="486916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733235709"/>
                    </a:ext>
                  </a:extLst>
                </a:gridCol>
                <a:gridCol w="3048000">
                  <a:extLst>
                    <a:ext uri="{9D8B030D-6E8A-4147-A177-3AD203B41FA5}">
                      <a16:colId xmlns:a16="http://schemas.microsoft.com/office/drawing/2014/main" val="1867280165"/>
                    </a:ext>
                  </a:extLst>
                </a:gridCol>
              </a:tblGrid>
              <a:tr h="370840">
                <a:tc>
                  <a:txBody>
                    <a:bodyPr/>
                    <a:lstStyle/>
                    <a:p>
                      <a:pPr algn="ctr"/>
                      <a:r>
                        <a:rPr lang="zh-TW" altLang="en-US" dirty="0" smtClean="0"/>
                        <a:t>學期中</a:t>
                      </a:r>
                      <a:endParaRPr lang="zh-TW" altLang="en-US" dirty="0"/>
                    </a:p>
                  </a:txBody>
                  <a:tcPr/>
                </a:tc>
                <a:tc>
                  <a:txBody>
                    <a:bodyPr/>
                    <a:lstStyle/>
                    <a:p>
                      <a:pPr algn="ctr"/>
                      <a:r>
                        <a:rPr lang="zh-TW" altLang="en-US" dirty="0" smtClean="0"/>
                        <a:t>寒暑假</a:t>
                      </a:r>
                      <a:endParaRPr lang="zh-TW" altLang="en-US" dirty="0"/>
                    </a:p>
                  </a:txBody>
                  <a:tcPr/>
                </a:tc>
                <a:extLst>
                  <a:ext uri="{0D108BD9-81ED-4DB2-BD59-A6C34878D82A}">
                    <a16:rowId xmlns:a16="http://schemas.microsoft.com/office/drawing/2014/main" val="2756991542"/>
                  </a:ext>
                </a:extLst>
              </a:tr>
              <a:tr h="370840">
                <a:tc>
                  <a:txBody>
                    <a:bodyPr/>
                    <a:lstStyle/>
                    <a:p>
                      <a:r>
                        <a:rPr lang="zh-TW" altLang="en-US" dirty="0" smtClean="0"/>
                        <a:t>週一至周五 </a:t>
                      </a:r>
                      <a:r>
                        <a:rPr lang="en-US" altLang="zh-TW" dirty="0" smtClean="0"/>
                        <a:t>17:30~20:30</a:t>
                      </a:r>
                      <a:endParaRPr lang="zh-TW" altLang="en-US" dirty="0"/>
                    </a:p>
                  </a:txBody>
                  <a:tcPr/>
                </a:tc>
                <a:tc>
                  <a:txBody>
                    <a:bodyPr/>
                    <a:lstStyle/>
                    <a:p>
                      <a:r>
                        <a:rPr lang="zh-TW" altLang="en-US" dirty="0" smtClean="0"/>
                        <a:t>週一至周五 另行公告</a:t>
                      </a:r>
                      <a:endParaRPr lang="zh-TW" altLang="en-US" dirty="0"/>
                    </a:p>
                  </a:txBody>
                  <a:tcPr/>
                </a:tc>
                <a:extLst>
                  <a:ext uri="{0D108BD9-81ED-4DB2-BD59-A6C34878D82A}">
                    <a16:rowId xmlns:a16="http://schemas.microsoft.com/office/drawing/2014/main" val="3268759271"/>
                  </a:ext>
                </a:extLst>
              </a:tr>
              <a:tr h="370840">
                <a:tc>
                  <a:txBody>
                    <a:bodyPr/>
                    <a:lstStyle/>
                    <a:p>
                      <a:r>
                        <a:rPr lang="zh-TW" altLang="en-US" dirty="0" smtClean="0"/>
                        <a:t>例假日 </a:t>
                      </a:r>
                      <a:r>
                        <a:rPr lang="en-US" altLang="zh-TW" dirty="0" smtClean="0"/>
                        <a:t>14:00~18:00</a:t>
                      </a:r>
                      <a:endParaRPr lang="zh-TW" altLang="en-US" dirty="0"/>
                    </a:p>
                  </a:txBody>
                  <a:tcPr/>
                </a:tc>
                <a:tc>
                  <a:txBody>
                    <a:bodyPr/>
                    <a:lstStyle/>
                    <a:p>
                      <a:r>
                        <a:rPr lang="zh-TW" altLang="en-US" dirty="0" smtClean="0"/>
                        <a:t>例假日 </a:t>
                      </a:r>
                      <a:r>
                        <a:rPr lang="en-US" altLang="zh-TW" smtClean="0"/>
                        <a:t>14:00~20:30</a:t>
                      </a:r>
                      <a:endParaRPr lang="zh-TW" altLang="en-US" dirty="0"/>
                    </a:p>
                  </a:txBody>
                  <a:tcPr/>
                </a:tc>
                <a:extLst>
                  <a:ext uri="{0D108BD9-81ED-4DB2-BD59-A6C34878D82A}">
                    <a16:rowId xmlns:a16="http://schemas.microsoft.com/office/drawing/2014/main" val="2724399530"/>
                  </a:ext>
                </a:extLst>
              </a:tr>
            </a:tbl>
          </a:graphicData>
        </a:graphic>
      </p:graphicFrame>
    </p:spTree>
    <p:extLst>
      <p:ext uri="{BB962C8B-B14F-4D97-AF65-F5344CB8AC3E}">
        <p14:creationId xmlns:p14="http://schemas.microsoft.com/office/powerpoint/2010/main" val="7817535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五</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未來舉辦</a:t>
            </a:r>
            <a:r>
              <a:rPr lang="zh-TW" altLang="en-US" sz="4000" dirty="0">
                <a:latin typeface="標楷體" panose="03000509000000000000" pitchFamily="65" charset="-120"/>
                <a:ea typeface="標楷體" panose="03000509000000000000" pitchFamily="65" charset="-120"/>
              </a:rPr>
              <a:t>的校友</a:t>
            </a:r>
            <a:r>
              <a:rPr lang="zh-TW" altLang="en-US" sz="4000" dirty="0" smtClean="0">
                <a:latin typeface="標楷體" panose="03000509000000000000" pitchFamily="65" charset="-120"/>
                <a:ea typeface="標楷體" panose="03000509000000000000" pitchFamily="65" charset="-120"/>
              </a:rPr>
              <a:t>活動</a:t>
            </a:r>
            <a:r>
              <a:rPr lang="zh-TW" altLang="en-US" sz="4000" dirty="0">
                <a:latin typeface="標楷體" panose="03000509000000000000" pitchFamily="65" charset="-120"/>
                <a:ea typeface="標楷體" panose="03000509000000000000" pitchFamily="65" charset="-120"/>
              </a:rPr>
              <a:t>：</a:t>
            </a:r>
          </a:p>
        </p:txBody>
      </p:sp>
      <p:sp>
        <p:nvSpPr>
          <p:cNvPr id="3" name="內容版面配置區 2"/>
          <p:cNvSpPr>
            <a:spLocks noGrp="1"/>
          </p:cNvSpPr>
          <p:nvPr>
            <p:ph idx="1"/>
          </p:nvPr>
        </p:nvSpPr>
        <p:spPr>
          <a:xfrm>
            <a:off x="1331640" y="2276872"/>
            <a:ext cx="7355160" cy="3831704"/>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北中南區校友餐會。</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校友座談會。</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校友與學弟妹的座談會。</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企業校友餐會。</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系校友會。</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不同屆的校友聚會。</a:t>
            </a: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dirty="0"/>
          </a:p>
        </p:txBody>
      </p:sp>
    </p:spTree>
    <p:extLst>
      <p:ext uri="{BB962C8B-B14F-4D97-AF65-F5344CB8AC3E}">
        <p14:creationId xmlns:p14="http://schemas.microsoft.com/office/powerpoint/2010/main" val="37335409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45943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六</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學校</a:t>
            </a:r>
            <a:r>
              <a:rPr lang="en-US" altLang="zh-TW" sz="4000" dirty="0">
                <a:latin typeface="標楷體" panose="03000509000000000000" pitchFamily="65" charset="-120"/>
                <a:ea typeface="標楷體" panose="03000509000000000000" pitchFamily="65" charset="-120"/>
              </a:rPr>
              <a:t>e-mail</a:t>
            </a:r>
            <a:r>
              <a:rPr lang="zh-TW" altLang="en-US" sz="4000" dirty="0">
                <a:latin typeface="標楷體" panose="03000509000000000000" pitchFamily="65" charset="-120"/>
                <a:ea typeface="標楷體" panose="03000509000000000000" pitchFamily="65" charset="-120"/>
              </a:rPr>
              <a:t>申請：</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08720"/>
            <a:ext cx="4032448" cy="5687142"/>
          </a:xfrm>
          <a:prstGeom prst="rect">
            <a:avLst/>
          </a:prstGeom>
        </p:spPr>
      </p:pic>
    </p:spTree>
    <p:extLst>
      <p:ext uri="{BB962C8B-B14F-4D97-AF65-F5344CB8AC3E}">
        <p14:creationId xmlns:p14="http://schemas.microsoft.com/office/powerpoint/2010/main" val="3784366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pPr algn="ctr"/>
            <a:r>
              <a:rPr lang="zh-TW" altLang="en-US" sz="4000" dirty="0">
                <a:latin typeface="標楷體" panose="03000509000000000000" pitchFamily="65" charset="-120"/>
                <a:ea typeface="標楷體" panose="03000509000000000000" pitchFamily="65" charset="-120"/>
              </a:rPr>
              <a:t>目錄</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32388" y="1473116"/>
            <a:ext cx="7355160" cy="4692187"/>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業界導師</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校友資訊平台介紹</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校友卡介紹</a:t>
            </a:r>
            <a:r>
              <a:rPr lang="en-US" altLang="zh-TW" dirty="0">
                <a:solidFill>
                  <a:srgbClr val="000000"/>
                </a:solidFill>
                <a:latin typeface="標楷體" panose="03000509000000000000" pitchFamily="65" charset="-120"/>
                <a:ea typeface="標楷體" panose="03000509000000000000" pitchFamily="65" charset="-120"/>
              </a:rPr>
              <a:t>/</a:t>
            </a:r>
            <a:r>
              <a:rPr lang="zh-TW" altLang="en-US" dirty="0" smtClean="0">
                <a:solidFill>
                  <a:srgbClr val="000000"/>
                </a:solidFill>
                <a:latin typeface="標楷體" panose="03000509000000000000" pitchFamily="65" charset="-120"/>
                <a:ea typeface="標楷體" panose="03000509000000000000" pitchFamily="65" charset="-120"/>
              </a:rPr>
              <a:t>申請</a:t>
            </a: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solidFill>
                  <a:srgbClr val="000000"/>
                </a:solidFill>
                <a:latin typeface="標楷體" panose="03000509000000000000" pitchFamily="65" charset="-120"/>
                <a:ea typeface="標楷體" panose="03000509000000000000" pitchFamily="65" charset="-120"/>
              </a:rPr>
              <a:t>貴賓證功能介紹</a:t>
            </a:r>
            <a:endParaRPr lang="zh-TW" altLang="en-US" dirty="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未來可能舉辦的校友活動</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學校</a:t>
            </a:r>
            <a:r>
              <a:rPr lang="en-US" altLang="zh-TW" dirty="0">
                <a:solidFill>
                  <a:srgbClr val="000000"/>
                </a:solidFill>
                <a:latin typeface="標楷體" panose="03000509000000000000" pitchFamily="65" charset="-120"/>
                <a:ea typeface="標楷體" panose="03000509000000000000" pitchFamily="65" charset="-120"/>
              </a:rPr>
              <a:t>e-mail</a:t>
            </a:r>
            <a:r>
              <a:rPr lang="zh-TW" altLang="en-US" dirty="0">
                <a:solidFill>
                  <a:srgbClr val="000000"/>
                </a:solidFill>
                <a:latin typeface="標楷體" panose="03000509000000000000" pitchFamily="65" charset="-120"/>
                <a:ea typeface="標楷體" panose="03000509000000000000" pitchFamily="65" charset="-120"/>
              </a:rPr>
              <a:t>申請</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校友問卷調查</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傑出校友舉薦</a:t>
            </a:r>
          </a:p>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dirty="0"/>
          </a:p>
        </p:txBody>
      </p:sp>
      <p:sp>
        <p:nvSpPr>
          <p:cNvPr id="4" name="文字方塊 3"/>
          <p:cNvSpPr txBox="1"/>
          <p:nvPr/>
        </p:nvSpPr>
        <p:spPr>
          <a:xfrm>
            <a:off x="4932040" y="5085184"/>
            <a:ext cx="2937191" cy="1323439"/>
          </a:xfrm>
          <a:prstGeom prst="rect">
            <a:avLst/>
          </a:prstGeom>
          <a:noFill/>
        </p:spPr>
        <p:txBody>
          <a:bodyPr wrap="square" rtlCol="0">
            <a:spAutoFit/>
          </a:bodyPr>
          <a:lstStyle/>
          <a:p>
            <a:pPr algn="l"/>
            <a:r>
              <a:rPr lang="zh-TW" altLang="en-US" sz="2000" dirty="0" smtClean="0">
                <a:latin typeface="標楷體" panose="03000509000000000000" pitchFamily="65" charset="-120"/>
                <a:ea typeface="標楷體" panose="03000509000000000000" pitchFamily="65" charset="-120"/>
              </a:rPr>
              <a:t>沈賢進：</a:t>
            </a:r>
            <a:r>
              <a:rPr lang="en-US" altLang="zh-TW" sz="2000" dirty="0" smtClean="0">
                <a:latin typeface="標楷體" panose="03000509000000000000" pitchFamily="65" charset="-120"/>
                <a:ea typeface="標楷體" panose="03000509000000000000" pitchFamily="65" charset="-120"/>
              </a:rPr>
              <a:t>05-6313051</a:t>
            </a:r>
            <a:r>
              <a:rPr lang="zh-TW" alt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hlinkClick r:id="rId2"/>
              </a:rPr>
              <a:t>100ylg0210@nfu.edu.tw</a:t>
            </a:r>
            <a:endParaRPr lang="en-US" altLang="zh-TW" sz="2000" dirty="0" smtClean="0">
              <a:latin typeface="標楷體" panose="03000509000000000000" pitchFamily="65" charset="-120"/>
              <a:ea typeface="標楷體" panose="03000509000000000000" pitchFamily="65" charset="-120"/>
            </a:endParaRPr>
          </a:p>
          <a:p>
            <a:pPr algn="l"/>
            <a:r>
              <a:rPr lang="zh-TW" altLang="en-US" sz="2000" dirty="0" smtClean="0">
                <a:latin typeface="標楷體" panose="03000509000000000000" pitchFamily="65" charset="-120"/>
                <a:ea typeface="標楷體" panose="03000509000000000000" pitchFamily="65" charset="-120"/>
              </a:rPr>
              <a:t>陳麗娥：</a:t>
            </a:r>
            <a:r>
              <a:rPr lang="en-US" altLang="zh-TW" sz="2000" dirty="0" smtClean="0">
                <a:latin typeface="標楷體" panose="03000509000000000000" pitchFamily="65" charset="-120"/>
                <a:ea typeface="標楷體" panose="03000509000000000000" pitchFamily="65" charset="-120"/>
              </a:rPr>
              <a:t>05-6313084</a:t>
            </a:r>
          </a:p>
          <a:p>
            <a:pPr algn="l"/>
            <a:r>
              <a:rPr lang="en-US" altLang="zh-TW" sz="2000" dirty="0" smtClean="0">
                <a:latin typeface="標楷體" panose="03000509000000000000" pitchFamily="65" charset="-120"/>
                <a:ea typeface="標楷體" panose="03000509000000000000" pitchFamily="65" charset="-120"/>
              </a:rPr>
              <a:t>nicole@nfu.edu.tw</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145772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45943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六</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學校</a:t>
            </a:r>
            <a:r>
              <a:rPr lang="en-US" altLang="zh-TW" sz="4000" dirty="0">
                <a:latin typeface="標楷體" panose="03000509000000000000" pitchFamily="65" charset="-120"/>
                <a:ea typeface="標楷體" panose="03000509000000000000" pitchFamily="65" charset="-120"/>
              </a:rPr>
              <a:t>e-mail</a:t>
            </a:r>
            <a:r>
              <a:rPr lang="zh-TW" altLang="en-US" sz="4000" dirty="0">
                <a:latin typeface="標楷體" panose="03000509000000000000" pitchFamily="65" charset="-120"/>
                <a:ea typeface="標楷體" panose="03000509000000000000" pitchFamily="65" charset="-120"/>
              </a:rPr>
              <a:t>申請：</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08720"/>
            <a:ext cx="4019379" cy="5687142"/>
          </a:xfrm>
          <a:prstGeom prst="rect">
            <a:avLst/>
          </a:prstGeom>
        </p:spPr>
      </p:pic>
    </p:spTree>
    <p:extLst>
      <p:ext uri="{BB962C8B-B14F-4D97-AF65-F5344CB8AC3E}">
        <p14:creationId xmlns:p14="http://schemas.microsoft.com/office/powerpoint/2010/main" val="39717067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45943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六</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學校</a:t>
            </a:r>
            <a:r>
              <a:rPr lang="en-US" altLang="zh-TW" sz="4000" dirty="0">
                <a:latin typeface="標楷體" panose="03000509000000000000" pitchFamily="65" charset="-120"/>
                <a:ea typeface="標楷體" panose="03000509000000000000" pitchFamily="65" charset="-120"/>
              </a:rPr>
              <a:t>e-mail</a:t>
            </a:r>
            <a:r>
              <a:rPr lang="zh-TW" altLang="en-US" sz="4000" dirty="0">
                <a:latin typeface="標楷體" panose="03000509000000000000" pitchFamily="65" charset="-120"/>
                <a:ea typeface="標楷體" panose="03000509000000000000" pitchFamily="65" charset="-120"/>
              </a:rPr>
              <a:t>申請：</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901971"/>
            <a:ext cx="4032448" cy="570972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901971"/>
            <a:ext cx="4032448" cy="5716712"/>
          </a:xfrm>
          <a:prstGeom prst="rect">
            <a:avLst/>
          </a:prstGeom>
        </p:spPr>
      </p:pic>
    </p:spTree>
    <p:extLst>
      <p:ext uri="{BB962C8B-B14F-4D97-AF65-F5344CB8AC3E}">
        <p14:creationId xmlns:p14="http://schemas.microsoft.com/office/powerpoint/2010/main" val="31143098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七</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校友</a:t>
            </a:r>
            <a:r>
              <a:rPr lang="zh-TW" altLang="en-US" sz="4000" dirty="0" smtClean="0">
                <a:latin typeface="標楷體" panose="03000509000000000000" pitchFamily="65" charset="-120"/>
                <a:ea typeface="標楷體" panose="03000509000000000000" pitchFamily="65" charset="-120"/>
              </a:rPr>
              <a:t>問卷調查：</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31640" y="2492896"/>
            <a:ext cx="7355160" cy="3831704"/>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不定時校友問卷，以提升校友服務品質。</a:t>
            </a:r>
          </a:p>
          <a:p>
            <a:pPr marL="514350" indent="-514350">
              <a:buFont typeface="+mj-lt"/>
              <a:buAutoNum type="arabicPeriod"/>
            </a:pPr>
            <a:r>
              <a:rPr lang="zh-TW" altLang="en-US" dirty="0">
                <a:solidFill>
                  <a:srgbClr val="000000"/>
                </a:solidFill>
                <a:latin typeface="標楷體" panose="03000509000000000000" pitchFamily="65" charset="-120"/>
                <a:ea typeface="標楷體" panose="03000509000000000000" pitchFamily="65" charset="-120"/>
              </a:rPr>
              <a:t>蒐集校友系級與畢業年度，使我們不但能辦北中南區校友會，更能舉辦不同屆的校友會。</a:t>
            </a: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dirty="0"/>
          </a:p>
        </p:txBody>
      </p:sp>
    </p:spTree>
    <p:extLst>
      <p:ext uri="{BB962C8B-B14F-4D97-AF65-F5344CB8AC3E}">
        <p14:creationId xmlns:p14="http://schemas.microsoft.com/office/powerpoint/2010/main" val="11896930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八</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傑出校友</a:t>
            </a:r>
            <a:r>
              <a:rPr lang="zh-TW" altLang="en-US" sz="4000" dirty="0" smtClean="0">
                <a:latin typeface="標楷體" panose="03000509000000000000" pitchFamily="65" charset="-120"/>
                <a:ea typeface="標楷體" panose="03000509000000000000" pitchFamily="65" charset="-120"/>
              </a:rPr>
              <a:t>舉薦：</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31640" y="1916832"/>
            <a:ext cx="7355160" cy="4320480"/>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a:solidFill>
                  <a:srgbClr val="000000"/>
                </a:solidFill>
                <a:latin typeface="標楷體" panose="03000509000000000000" pitchFamily="65" charset="-120"/>
                <a:ea typeface="標楷體" panose="03000509000000000000" pitchFamily="65" charset="-120"/>
              </a:rPr>
              <a:t>凡本校校友，具備下列各條件之一，足為後學之楷模者，得舉薦為傑出校友候選人。</a:t>
            </a: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a:solidFill>
                  <a:srgbClr val="000000"/>
                </a:solidFill>
                <a:latin typeface="標楷體" panose="03000509000000000000" pitchFamily="65" charset="-120"/>
                <a:ea typeface="標楷體" panose="03000509000000000000" pitchFamily="65" charset="-120"/>
              </a:rPr>
              <a:t>學術成就類：凡對學術研究創造發明或具體殊榮或國內大專院校教授有傑出表現獲表揚者</a:t>
            </a:r>
            <a:r>
              <a:rPr lang="zh-TW" altLang="en-US" dirty="0" smtClean="0">
                <a:solidFill>
                  <a:srgbClr val="000000"/>
                </a:solidFill>
                <a:latin typeface="標楷體" panose="03000509000000000000" pitchFamily="65" charset="-120"/>
                <a:ea typeface="標楷體" panose="03000509000000000000" pitchFamily="65" charset="-120"/>
              </a:rPr>
              <a:t>。</a:t>
            </a: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a:solidFill>
                  <a:srgbClr val="000000"/>
                </a:solidFill>
                <a:latin typeface="標楷體" panose="03000509000000000000" pitchFamily="65" charset="-120"/>
                <a:ea typeface="標楷體" panose="03000509000000000000" pitchFamily="65" charset="-120"/>
              </a:rPr>
              <a:t>企業經營類：自行創業、企業經營有傑出成就者</a:t>
            </a:r>
            <a:r>
              <a:rPr lang="zh-TW" altLang="en-US" dirty="0" smtClean="0">
                <a:solidFill>
                  <a:srgbClr val="000000"/>
                </a:solidFill>
                <a:latin typeface="標楷體" panose="03000509000000000000" pitchFamily="65" charset="-120"/>
                <a:ea typeface="標楷體" panose="03000509000000000000" pitchFamily="65" charset="-120"/>
              </a:rPr>
              <a:t>。</a:t>
            </a:r>
            <a:endParaRPr lang="en-US" altLang="zh-TW" dirty="0" smtClean="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7042410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八</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傑出校友</a:t>
            </a:r>
            <a:r>
              <a:rPr lang="zh-TW" altLang="en-US" sz="4000" dirty="0" smtClean="0">
                <a:latin typeface="標楷體" panose="03000509000000000000" pitchFamily="65" charset="-120"/>
                <a:ea typeface="標楷體" panose="03000509000000000000" pitchFamily="65" charset="-120"/>
              </a:rPr>
              <a:t>舉薦：</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48265" y="1700808"/>
            <a:ext cx="7355160" cy="4896544"/>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smtClean="0">
                <a:solidFill>
                  <a:srgbClr val="000000"/>
                </a:solidFill>
                <a:latin typeface="標楷體" panose="03000509000000000000" pitchFamily="65" charset="-120"/>
                <a:ea typeface="標楷體" panose="03000509000000000000" pitchFamily="65" charset="-120"/>
              </a:rPr>
              <a:t>社會服務</a:t>
            </a:r>
            <a:r>
              <a:rPr lang="zh-TW" altLang="en-US" dirty="0">
                <a:solidFill>
                  <a:srgbClr val="000000"/>
                </a:solidFill>
                <a:latin typeface="標楷體" panose="03000509000000000000" pitchFamily="65" charset="-120"/>
                <a:ea typeface="標楷體" panose="03000509000000000000" pitchFamily="65" charset="-120"/>
              </a:rPr>
              <a:t>類：曾獲政府機關表揚或長期熱心社會公益，造福人群，有傑出貢獻者</a:t>
            </a:r>
            <a:r>
              <a:rPr lang="zh-TW" altLang="en-US" dirty="0" smtClean="0">
                <a:solidFill>
                  <a:srgbClr val="000000"/>
                </a:solidFill>
                <a:latin typeface="標楷體" panose="03000509000000000000" pitchFamily="65" charset="-120"/>
                <a:ea typeface="標楷體" panose="03000509000000000000" pitchFamily="65" charset="-120"/>
              </a:rPr>
              <a:t>。</a:t>
            </a: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a:solidFill>
                  <a:srgbClr val="000000"/>
                </a:solidFill>
                <a:latin typeface="標楷體" panose="03000509000000000000" pitchFamily="65" charset="-120"/>
                <a:ea typeface="標楷體" panose="03000509000000000000" pitchFamily="65" charset="-120"/>
              </a:rPr>
              <a:t>文藝體育類：凡文化、藝術、體育界人士曾獲國內、外頒與獎章或表揚者</a:t>
            </a:r>
            <a:r>
              <a:rPr lang="zh-TW" altLang="en-US" dirty="0" smtClean="0">
                <a:solidFill>
                  <a:srgbClr val="000000"/>
                </a:solidFill>
                <a:latin typeface="標楷體" panose="03000509000000000000" pitchFamily="65" charset="-120"/>
                <a:ea typeface="標楷體" panose="03000509000000000000" pitchFamily="65" charset="-120"/>
              </a:rPr>
              <a:t>。</a:t>
            </a: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a:solidFill>
                  <a:srgbClr val="000000"/>
                </a:solidFill>
                <a:latin typeface="標楷體" panose="03000509000000000000" pitchFamily="65" charset="-120"/>
                <a:ea typeface="標楷體" panose="03000509000000000000" pitchFamily="65" charset="-120"/>
              </a:rPr>
              <a:t>行誼典範類：凡行誼、聲望、品德或其他優良事蹟，足為表率者。</a:t>
            </a: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93143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八</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傑出校友</a:t>
            </a:r>
            <a:r>
              <a:rPr lang="zh-TW" altLang="en-US" sz="4000" dirty="0" smtClean="0">
                <a:latin typeface="標楷體" panose="03000509000000000000" pitchFamily="65" charset="-120"/>
                <a:ea typeface="標楷體" panose="03000509000000000000" pitchFamily="65" charset="-120"/>
              </a:rPr>
              <a:t>舉薦：</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48265" y="1700808"/>
            <a:ext cx="7355160" cy="4896544"/>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smtClean="0">
                <a:solidFill>
                  <a:srgbClr val="000000"/>
                </a:solidFill>
                <a:latin typeface="標楷體" panose="03000509000000000000" pitchFamily="65" charset="-120"/>
                <a:ea typeface="標楷體" panose="03000509000000000000" pitchFamily="65" charset="-120"/>
              </a:rPr>
              <a:t>科技</a:t>
            </a:r>
            <a:r>
              <a:rPr lang="zh-TW" altLang="en-US" dirty="0">
                <a:solidFill>
                  <a:srgbClr val="000000"/>
                </a:solidFill>
                <a:latin typeface="標楷體" panose="03000509000000000000" pitchFamily="65" charset="-120"/>
                <a:ea typeface="標楷體" panose="03000509000000000000" pitchFamily="65" charset="-120"/>
              </a:rPr>
              <a:t>卓越類：凡於科技、產業技術上有卓越表現或突破者</a:t>
            </a:r>
            <a:r>
              <a:rPr lang="zh-TW" altLang="en-US" dirty="0" smtClean="0">
                <a:solidFill>
                  <a:srgbClr val="000000"/>
                </a:solidFill>
                <a:latin typeface="標楷體" panose="03000509000000000000" pitchFamily="65" charset="-120"/>
                <a:ea typeface="標楷體" panose="03000509000000000000" pitchFamily="65" charset="-120"/>
              </a:rPr>
              <a:t>。</a:t>
            </a: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a:p>
            <a:pPr marL="0" indent="0">
              <a:buNone/>
            </a:pPr>
            <a:r>
              <a:rPr lang="zh-TW" altLang="en-US" dirty="0">
                <a:solidFill>
                  <a:srgbClr val="000000"/>
                </a:solidFill>
                <a:latin typeface="標楷體" panose="03000509000000000000" pitchFamily="65" charset="-120"/>
                <a:ea typeface="標楷體" panose="03000509000000000000" pitchFamily="65" charset="-120"/>
              </a:rPr>
              <a:t>其他類：凡不屬於上列各類別者，均屬此類。另，舉薦「其他類」傑出校友者，由舉薦單位負責填寫其類別。</a:t>
            </a:r>
          </a:p>
          <a:p>
            <a:pPr marL="0" indent="0">
              <a:buNone/>
            </a:pPr>
            <a:endParaRPr lang="zh-TW" altLang="en-US"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29937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八</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傑出校友</a:t>
            </a:r>
            <a:r>
              <a:rPr lang="zh-TW" altLang="en-US" sz="4000" dirty="0" smtClean="0">
                <a:latin typeface="標楷體" panose="03000509000000000000" pitchFamily="65" charset="-120"/>
                <a:ea typeface="標楷體" panose="03000509000000000000" pitchFamily="65" charset="-120"/>
              </a:rPr>
              <a:t>舉薦：</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48265" y="1700808"/>
            <a:ext cx="7355160" cy="4896544"/>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0" indent="0">
              <a:buNone/>
            </a:pPr>
            <a:r>
              <a:rPr lang="zh-TW" altLang="zh-TW" dirty="0">
                <a:latin typeface="標楷體" panose="03000509000000000000" pitchFamily="65" charset="-120"/>
                <a:ea typeface="標楷體" panose="03000509000000000000" pitchFamily="65" charset="-120"/>
              </a:rPr>
              <a:t>傑出校友候選人舉薦於每年二月一日前經公開程序公告，推薦單位於六月三十日前將舉薦書送至職涯發展中心，並於八月三十一日前召開舉薦委員會。</a:t>
            </a:r>
            <a:endParaRPr lang="zh-TW" altLang="en-US" dirty="0">
              <a:solidFill>
                <a:srgbClr val="000000"/>
              </a:solidFill>
              <a:latin typeface="標楷體" panose="03000509000000000000" pitchFamily="65" charset="-120"/>
              <a:ea typeface="標楷體" panose="03000509000000000000" pitchFamily="65" charset="-120"/>
            </a:endParaRPr>
          </a:p>
        </p:txBody>
      </p:sp>
      <p:sp>
        <p:nvSpPr>
          <p:cNvPr id="4" name="圓角矩形 3"/>
          <p:cNvSpPr/>
          <p:nvPr/>
        </p:nvSpPr>
        <p:spPr bwMode="auto">
          <a:xfrm>
            <a:off x="1619672" y="4941168"/>
            <a:ext cx="5904656" cy="57606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98BF1D"/>
              </a:solidFill>
              <a:effectLst/>
              <a:latin typeface="Arial" panose="020B0604020202020204" pitchFamily="34" charset="0"/>
            </a:endParaRPr>
          </a:p>
        </p:txBody>
      </p:sp>
      <p:sp>
        <p:nvSpPr>
          <p:cNvPr id="5" name="文字方塊 4"/>
          <p:cNvSpPr txBox="1"/>
          <p:nvPr/>
        </p:nvSpPr>
        <p:spPr>
          <a:xfrm>
            <a:off x="1878087" y="4941168"/>
            <a:ext cx="461665" cy="576064"/>
          </a:xfrm>
          <a:prstGeom prst="rect">
            <a:avLst/>
          </a:prstGeom>
          <a:noFill/>
        </p:spPr>
        <p:txBody>
          <a:bodyPr vert="eaVert" wrap="square" rtlCol="0">
            <a:spAutoFit/>
          </a:bodyPr>
          <a:lstStyle/>
          <a:p>
            <a:r>
              <a:rPr lang="zh-TW" altLang="en-US" dirty="0" smtClean="0">
                <a:solidFill>
                  <a:schemeClr val="bg1">
                    <a:lumMod val="95000"/>
                  </a:schemeClr>
                </a:solidFill>
                <a:latin typeface="標楷體" panose="03000509000000000000" pitchFamily="65" charset="-120"/>
                <a:ea typeface="標楷體" panose="03000509000000000000" pitchFamily="65" charset="-120"/>
              </a:rPr>
              <a:t>二月</a:t>
            </a:r>
            <a:endParaRPr lang="zh-TW" altLang="en-US" dirty="0">
              <a:solidFill>
                <a:schemeClr val="bg1">
                  <a:lumMod val="95000"/>
                </a:schemeClr>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5190455" y="4941168"/>
            <a:ext cx="461665" cy="576064"/>
          </a:xfrm>
          <a:prstGeom prst="rect">
            <a:avLst/>
          </a:prstGeom>
          <a:noFill/>
        </p:spPr>
        <p:txBody>
          <a:bodyPr vert="eaVert" wrap="square" rtlCol="0">
            <a:spAutoFit/>
          </a:bodyPr>
          <a:lstStyle/>
          <a:p>
            <a:r>
              <a:rPr lang="zh-TW" altLang="en-US" dirty="0" smtClean="0">
                <a:solidFill>
                  <a:schemeClr val="bg1">
                    <a:lumMod val="95000"/>
                  </a:schemeClr>
                </a:solidFill>
                <a:latin typeface="標楷體" panose="03000509000000000000" pitchFamily="65" charset="-120"/>
                <a:ea typeface="標楷體" panose="03000509000000000000" pitchFamily="65" charset="-120"/>
              </a:rPr>
              <a:t>七月</a:t>
            </a:r>
            <a:endParaRPr lang="zh-TW" altLang="en-US" dirty="0">
              <a:solidFill>
                <a:schemeClr val="bg1">
                  <a:lumMod val="95000"/>
                </a:schemeClr>
              </a:solidFill>
              <a:latin typeface="標楷體" panose="03000509000000000000" pitchFamily="65" charset="-120"/>
              <a:ea typeface="標楷體" panose="03000509000000000000" pitchFamily="65" charset="-120"/>
            </a:endParaRPr>
          </a:p>
        </p:txBody>
      </p:sp>
      <p:sp>
        <p:nvSpPr>
          <p:cNvPr id="8" name="文字方塊 7"/>
          <p:cNvSpPr txBox="1"/>
          <p:nvPr/>
        </p:nvSpPr>
        <p:spPr>
          <a:xfrm>
            <a:off x="6660232" y="4941168"/>
            <a:ext cx="461665" cy="576064"/>
          </a:xfrm>
          <a:prstGeom prst="rect">
            <a:avLst/>
          </a:prstGeom>
          <a:noFill/>
        </p:spPr>
        <p:txBody>
          <a:bodyPr vert="eaVert" wrap="square" rtlCol="0">
            <a:spAutoFit/>
          </a:bodyPr>
          <a:lstStyle/>
          <a:p>
            <a:r>
              <a:rPr lang="zh-TW" altLang="en-US" dirty="0" smtClean="0">
                <a:solidFill>
                  <a:schemeClr val="bg1">
                    <a:lumMod val="95000"/>
                  </a:schemeClr>
                </a:solidFill>
                <a:latin typeface="標楷體" panose="03000509000000000000" pitchFamily="65" charset="-120"/>
                <a:ea typeface="標楷體" panose="03000509000000000000" pitchFamily="65" charset="-120"/>
              </a:rPr>
              <a:t>九月</a:t>
            </a:r>
            <a:endParaRPr lang="zh-TW" altLang="en-US" dirty="0">
              <a:solidFill>
                <a:schemeClr val="bg1">
                  <a:lumMod val="95000"/>
                </a:schemeClr>
              </a:solidFill>
              <a:latin typeface="標楷體" panose="03000509000000000000" pitchFamily="65" charset="-120"/>
              <a:ea typeface="標楷體" panose="03000509000000000000" pitchFamily="65" charset="-120"/>
            </a:endParaRPr>
          </a:p>
        </p:txBody>
      </p:sp>
      <p:sp>
        <p:nvSpPr>
          <p:cNvPr id="6" name="等腰三角形 5"/>
          <p:cNvSpPr/>
          <p:nvPr/>
        </p:nvSpPr>
        <p:spPr bwMode="auto">
          <a:xfrm>
            <a:off x="1935286" y="5661248"/>
            <a:ext cx="173633" cy="144016"/>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9" name="文字方塊 8"/>
          <p:cNvSpPr txBox="1"/>
          <p:nvPr/>
        </p:nvSpPr>
        <p:spPr>
          <a:xfrm>
            <a:off x="1662062" y="5938335"/>
            <a:ext cx="720080"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公告</a:t>
            </a:r>
            <a:endParaRPr lang="zh-TW" altLang="en-US" dirty="0">
              <a:latin typeface="標楷體" panose="03000509000000000000" pitchFamily="65" charset="-120"/>
              <a:ea typeface="標楷體" panose="03000509000000000000" pitchFamily="65" charset="-120"/>
            </a:endParaRPr>
          </a:p>
        </p:txBody>
      </p:sp>
      <p:sp>
        <p:nvSpPr>
          <p:cNvPr id="11" name="等腰三角形 10"/>
          <p:cNvSpPr/>
          <p:nvPr/>
        </p:nvSpPr>
        <p:spPr bwMode="auto">
          <a:xfrm>
            <a:off x="6573415" y="5661248"/>
            <a:ext cx="173633" cy="144016"/>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文字方塊 11"/>
          <p:cNvSpPr txBox="1"/>
          <p:nvPr/>
        </p:nvSpPr>
        <p:spPr>
          <a:xfrm>
            <a:off x="5760131" y="5949280"/>
            <a:ext cx="1800200"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召開舉薦委員會</a:t>
            </a:r>
            <a:endParaRPr lang="zh-TW" altLang="en-US" dirty="0">
              <a:latin typeface="標楷體" panose="03000509000000000000" pitchFamily="65" charset="-120"/>
              <a:ea typeface="標楷體" panose="03000509000000000000" pitchFamily="65" charset="-120"/>
            </a:endParaRPr>
          </a:p>
        </p:txBody>
      </p:sp>
      <p:sp>
        <p:nvSpPr>
          <p:cNvPr id="13" name="文字方塊 12"/>
          <p:cNvSpPr txBox="1"/>
          <p:nvPr/>
        </p:nvSpPr>
        <p:spPr>
          <a:xfrm>
            <a:off x="2108919" y="4524789"/>
            <a:ext cx="3096344"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舉薦書送至職涯發展中心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614780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altLang="zh-TW" sz="6000">
                <a:ea typeface="新細明體" panose="02020500000000000000" pitchFamily="18" charset="-120"/>
              </a:rPr>
              <a:t>Thank You!</a:t>
            </a:r>
          </a:p>
        </p:txBody>
      </p:sp>
      <p:sp>
        <p:nvSpPr>
          <p:cNvPr id="318467" name="Rectangle 3"/>
          <p:cNvSpPr>
            <a:spLocks noGrp="1" noChangeArrowheads="1"/>
          </p:cNvSpPr>
          <p:nvPr>
            <p:ph type="subTitle" idx="1"/>
          </p:nvPr>
        </p:nvSpPr>
        <p:spPr/>
        <p:txBody>
          <a:bodyPr/>
          <a:lstStyle/>
          <a:p>
            <a:endParaRPr lang="en-US" altLang="zh-TW" dirty="0">
              <a:ea typeface="新細明體" panose="02020500000000000000"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476672"/>
            <a:ext cx="6745560" cy="1800200"/>
          </a:xfrm>
        </p:spPr>
        <p:txBody>
          <a:bodyPr/>
          <a:lstStyle/>
          <a:p>
            <a:r>
              <a:rPr lang="zh-TW" altLang="en-US" sz="4000" dirty="0" smtClean="0">
                <a:latin typeface="標楷體" panose="03000509000000000000" pitchFamily="65" charset="-120"/>
                <a:ea typeface="標楷體" panose="03000509000000000000" pitchFamily="65" charset="-120"/>
              </a:rPr>
              <a:t>一</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業界</a:t>
            </a:r>
            <a:r>
              <a:rPr lang="zh-TW" altLang="en-US" sz="4000" dirty="0" smtClean="0">
                <a:latin typeface="標楷體" panose="03000509000000000000" pitchFamily="65" charset="-120"/>
                <a:ea typeface="標楷體" panose="03000509000000000000" pitchFamily="65" charset="-120"/>
              </a:rPr>
              <a:t>導師</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邀請對象</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31640" y="2492896"/>
            <a:ext cx="7355160" cy="3831704"/>
          </a:xfrm>
        </p:spPr>
        <p:txBody>
          <a:bodyPr/>
          <a:lstStyle/>
          <a:p>
            <a:pPr marL="0" indent="0">
              <a:buNone/>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solidFill>
                  <a:srgbClr val="000000"/>
                </a:solidFill>
                <a:latin typeface="標楷體" panose="03000509000000000000" pitchFamily="65" charset="-120"/>
                <a:ea typeface="標楷體" panose="03000509000000000000" pitchFamily="65" charset="-120"/>
              </a:rPr>
              <a:t>企業高階主管</a:t>
            </a: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solidFill>
                  <a:srgbClr val="000000"/>
                </a:solidFill>
                <a:latin typeface="標楷體" panose="03000509000000000000" pitchFamily="65" charset="-120"/>
                <a:ea typeface="標楷體" panose="03000509000000000000" pitchFamily="65" charset="-120"/>
              </a:rPr>
              <a:t>歷屆傑出校友</a:t>
            </a: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smtClean="0">
                <a:latin typeface="標楷體" panose="03000509000000000000" pitchFamily="65" charset="-120"/>
                <a:ea typeface="標楷體" panose="03000509000000000000" pitchFamily="65" charset="-120"/>
              </a:rPr>
              <a:t>符合業界</a:t>
            </a:r>
            <a:r>
              <a:rPr lang="zh-TW" altLang="en-US" dirty="0">
                <a:latin typeface="標楷體" panose="03000509000000000000" pitchFamily="65" charset="-120"/>
                <a:ea typeface="標楷體" panose="03000509000000000000" pitchFamily="65" charset="-120"/>
              </a:rPr>
              <a:t>導師須具備</a:t>
            </a:r>
            <a:r>
              <a:rPr lang="zh-TW" altLang="en-US" dirty="0" smtClean="0">
                <a:latin typeface="標楷體" panose="03000509000000000000" pitchFamily="65" charset="-120"/>
                <a:ea typeface="標楷體" panose="03000509000000000000" pitchFamily="65" charset="-120"/>
              </a:rPr>
              <a:t>條件之人員</a:t>
            </a: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endParaRPr lang="en-US" altLang="zh-TW" dirty="0" smtClean="0">
              <a:solidFill>
                <a:srgbClr val="000000"/>
              </a:solidFill>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dirty="0"/>
          </a:p>
        </p:txBody>
      </p:sp>
    </p:spTree>
    <p:extLst>
      <p:ext uri="{BB962C8B-B14F-4D97-AF65-F5344CB8AC3E}">
        <p14:creationId xmlns:p14="http://schemas.microsoft.com/office/powerpoint/2010/main" val="7303257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2358082"/>
          </a:xfrm>
        </p:spPr>
        <p:txBody>
          <a:bodyPr/>
          <a:lstStyle/>
          <a:p>
            <a:pPr lvl="0"/>
            <a:r>
              <a:rPr lang="zh-TW" altLang="en-US" sz="4800" dirty="0">
                <a:latin typeface="標楷體" panose="03000509000000000000" pitchFamily="65" charset="-120"/>
                <a:ea typeface="標楷體" panose="03000509000000000000" pitchFamily="65" charset="-120"/>
              </a:rPr>
              <a:t>一</a:t>
            </a:r>
            <a:r>
              <a:rPr lang="en-US" altLang="zh-TW" sz="4800" dirty="0">
                <a:latin typeface="標楷體" panose="03000509000000000000" pitchFamily="65" charset="-120"/>
                <a:ea typeface="標楷體" panose="03000509000000000000" pitchFamily="65" charset="-120"/>
              </a:rPr>
              <a:t>.</a:t>
            </a:r>
            <a:r>
              <a:rPr lang="zh-TW" altLang="en-US" sz="4800" dirty="0">
                <a:latin typeface="標楷體" panose="03000509000000000000" pitchFamily="65" charset="-120"/>
                <a:ea typeface="標楷體" panose="03000509000000000000" pitchFamily="65" charset="-120"/>
              </a:rPr>
              <a:t>業界</a:t>
            </a:r>
            <a:r>
              <a:rPr lang="zh-TW" altLang="en-US" sz="4800" dirty="0" smtClean="0">
                <a:latin typeface="標楷體" panose="03000509000000000000" pitchFamily="65" charset="-120"/>
                <a:ea typeface="標楷體" panose="03000509000000000000" pitchFamily="65" charset="-120"/>
              </a:rPr>
              <a:t>導師</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業界導師需    具備條件</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a:t>
            </a:r>
            <a:endParaRPr lang="en-US" altLang="zh-TW"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23528" y="2492896"/>
            <a:ext cx="8382000" cy="3975720"/>
          </a:xfrm>
        </p:spPr>
        <p:txBody>
          <a:bodyPr/>
          <a:lstStyle/>
          <a:p>
            <a:pPr marL="0" indent="0">
              <a:buNone/>
            </a:pPr>
            <a:endParaRPr lang="en-US" altLang="zh-TW" dirty="0">
              <a:latin typeface="標楷體" panose="03000509000000000000" pitchFamily="65" charset="-120"/>
              <a:ea typeface="標楷體" panose="03000509000000000000" pitchFamily="65" charset="-120"/>
            </a:endParaRPr>
          </a:p>
          <a:p>
            <a:pPr marL="514350" lvl="0" indent="-514350">
              <a:buFont typeface="+mj-lt"/>
              <a:buAutoNum type="arabicPeriod"/>
            </a:pPr>
            <a:r>
              <a:rPr lang="zh-TW" altLang="zh-TW" sz="3200" dirty="0" smtClean="0">
                <a:latin typeface="標楷體" panose="03000509000000000000" pitchFamily="65" charset="-120"/>
                <a:ea typeface="標楷體" panose="03000509000000000000" pitchFamily="65" charset="-120"/>
              </a:rPr>
              <a:t>具有</a:t>
            </a:r>
            <a:r>
              <a:rPr lang="zh-TW" altLang="zh-TW" sz="3200" dirty="0">
                <a:latin typeface="標楷體" panose="03000509000000000000" pitchFamily="65" charset="-120"/>
                <a:ea typeface="標楷體" panose="03000509000000000000" pitchFamily="65" charset="-120"/>
              </a:rPr>
              <a:t>專業職能</a:t>
            </a:r>
            <a:r>
              <a:rPr lang="en-US" altLang="zh-TW" sz="3200" dirty="0">
                <a:latin typeface="標楷體" panose="03000509000000000000" pitchFamily="65" charset="-120"/>
                <a:ea typeface="標楷體" panose="03000509000000000000" pitchFamily="65" charset="-120"/>
              </a:rPr>
              <a:t>6</a:t>
            </a:r>
            <a:r>
              <a:rPr lang="zh-TW" altLang="zh-TW" sz="3200" dirty="0">
                <a:latin typeface="標楷體" panose="03000509000000000000" pitchFamily="65" charset="-120"/>
                <a:ea typeface="標楷體" panose="03000509000000000000" pitchFamily="65" charset="-120"/>
              </a:rPr>
              <a:t>年以上經驗者擔任</a:t>
            </a:r>
            <a:r>
              <a:rPr lang="zh-TW" altLang="zh-TW" sz="3200" dirty="0" smtClean="0">
                <a:latin typeface="標楷體" panose="03000509000000000000" pitchFamily="65" charset="-120"/>
                <a:ea typeface="標楷體" panose="03000509000000000000" pitchFamily="65" charset="-120"/>
              </a:rPr>
              <a:t>業界</a:t>
            </a:r>
            <a:r>
              <a:rPr lang="zh-TW" altLang="en-US" sz="3200" dirty="0" smtClean="0">
                <a:latin typeface="標楷體" panose="03000509000000000000" pitchFamily="65" charset="-120"/>
                <a:ea typeface="標楷體" panose="03000509000000000000" pitchFamily="65" charset="-120"/>
              </a:rPr>
              <a:t>導師</a:t>
            </a:r>
            <a:r>
              <a:rPr lang="zh-TW" altLang="zh-TW" sz="3200" dirty="0" smtClean="0">
                <a:latin typeface="標楷體" panose="03000509000000000000" pitchFamily="65" charset="-120"/>
                <a:ea typeface="標楷體" panose="03000509000000000000" pitchFamily="65" charset="-120"/>
              </a:rPr>
              <a:t>。</a:t>
            </a:r>
            <a:endParaRPr lang="zh-TW" altLang="zh-TW" sz="3200" dirty="0">
              <a:latin typeface="標楷體" panose="03000509000000000000" pitchFamily="65" charset="-120"/>
              <a:ea typeface="標楷體" panose="03000509000000000000" pitchFamily="65" charset="-120"/>
            </a:endParaRPr>
          </a:p>
          <a:p>
            <a:pPr marL="514350" lvl="0" indent="-514350">
              <a:buFont typeface="+mj-lt"/>
              <a:buAutoNum type="arabicPeriod"/>
            </a:pPr>
            <a:r>
              <a:rPr lang="zh-TW" altLang="zh-TW" sz="3200" dirty="0" smtClean="0">
                <a:latin typeface="標楷體" panose="03000509000000000000" pitchFamily="65" charset="-120"/>
                <a:ea typeface="標楷體" panose="03000509000000000000" pitchFamily="65" charset="-120"/>
              </a:rPr>
              <a:t>具</a:t>
            </a:r>
            <a:r>
              <a:rPr lang="zh-TW" altLang="zh-TW" sz="3200" dirty="0">
                <a:latin typeface="標楷體" panose="03000509000000000000" pitchFamily="65" charset="-120"/>
                <a:ea typeface="標楷體" panose="03000509000000000000" pitchFamily="65" charset="-120"/>
              </a:rPr>
              <a:t>專業知能之業界專家</a:t>
            </a:r>
            <a:r>
              <a:rPr lang="en-US" altLang="zh-TW" sz="3200" dirty="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含本校校友</a:t>
            </a:r>
            <a:r>
              <a:rPr lang="zh-TW" altLang="zh-TW" sz="3200">
                <a:latin typeface="標楷體" panose="03000509000000000000" pitchFamily="65" charset="-120"/>
                <a:ea typeface="標楷體" panose="03000509000000000000" pitchFamily="65" charset="-120"/>
              </a:rPr>
              <a:t>及</a:t>
            </a:r>
            <a:r>
              <a:rPr lang="zh-TW" altLang="zh-TW" sz="3200" smtClean="0">
                <a:latin typeface="標楷體" panose="03000509000000000000" pitchFamily="65" charset="-120"/>
                <a:ea typeface="標楷體" panose="03000509000000000000" pitchFamily="65" charset="-120"/>
              </a:rPr>
              <a:t>退休</a:t>
            </a:r>
            <a:r>
              <a:rPr lang="zh-TW" altLang="en-US" sz="3200" smtClean="0">
                <a:latin typeface="標楷體" panose="03000509000000000000" pitchFamily="65" charset="-120"/>
                <a:ea typeface="標楷體" panose="03000509000000000000" pitchFamily="65" charset="-120"/>
              </a:rPr>
              <a:t>高階主管</a:t>
            </a:r>
            <a:r>
              <a:rPr lang="en-US" altLang="zh-TW" sz="3200" smtClean="0">
                <a:latin typeface="標楷體" panose="03000509000000000000" pitchFamily="65" charset="-120"/>
                <a:ea typeface="標楷體" panose="03000509000000000000" pitchFamily="65" charset="-120"/>
              </a:rPr>
              <a:t>)</a:t>
            </a:r>
            <a:r>
              <a:rPr lang="zh-TW" altLang="zh-TW" sz="3200" dirty="0" smtClean="0">
                <a:latin typeface="標楷體" panose="03000509000000000000" pitchFamily="65" charset="-120"/>
                <a:ea typeface="標楷體" panose="03000509000000000000" pitchFamily="65" charset="-120"/>
              </a:rPr>
              <a:t>。</a:t>
            </a:r>
            <a:endParaRPr lang="zh-TW" altLang="zh-TW" sz="3200"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773764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2142058"/>
          </a:xfrm>
        </p:spPr>
        <p:txBody>
          <a:bodyPr/>
          <a:lstStyle/>
          <a:p>
            <a:r>
              <a:rPr lang="zh-TW" altLang="en-US" sz="4000" dirty="0">
                <a:latin typeface="標楷體" panose="03000509000000000000" pitchFamily="65" charset="-120"/>
                <a:ea typeface="標楷體" panose="03000509000000000000" pitchFamily="65" charset="-120"/>
              </a:rPr>
              <a:t>一</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業界</a:t>
            </a:r>
            <a:r>
              <a:rPr lang="zh-TW" altLang="en-US" sz="4000" dirty="0" smtClean="0">
                <a:latin typeface="標楷體" panose="03000509000000000000" pitchFamily="65" charset="-120"/>
                <a:ea typeface="標楷體" panose="03000509000000000000" pitchFamily="65" charset="-120"/>
              </a:rPr>
              <a:t>導師</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業界導師協助任務</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a:t>
            </a:r>
            <a:endParaRPr lang="en-US" altLang="zh-TW"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03648" y="1844824"/>
            <a:ext cx="7283152" cy="4479776"/>
          </a:xfrm>
        </p:spPr>
        <p:txBody>
          <a:bodyPr/>
          <a:lstStyle/>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提供</a:t>
            </a:r>
            <a:r>
              <a:rPr lang="zh-TW" altLang="en-US" dirty="0">
                <a:latin typeface="標楷體" panose="03000509000000000000" pitchFamily="65" charset="-120"/>
                <a:ea typeface="標楷體" panose="03000509000000000000" pitchFamily="65" charset="-120"/>
              </a:rPr>
              <a:t>​學生產業人才需求​</a:t>
            </a:r>
            <a:r>
              <a:rPr lang="zh-TW" altLang="en-US" dirty="0" smtClean="0">
                <a:latin typeface="標楷體" panose="03000509000000000000" pitchFamily="65" charset="-120"/>
                <a:ea typeface="標楷體" panose="03000509000000000000" pitchFamily="65" charset="-120"/>
              </a:rPr>
              <a:t>資訊</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提供學生產業趨勢</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輔導學生</a:t>
            </a:r>
            <a:r>
              <a:rPr lang="zh-TW" altLang="en-US" dirty="0">
                <a:latin typeface="標楷體" panose="03000509000000000000" pitchFamily="65" charset="-120"/>
                <a:ea typeface="標楷體" panose="03000509000000000000" pitchFamily="65" charset="-120"/>
              </a:rPr>
              <a:t>就業</a:t>
            </a:r>
            <a:r>
              <a:rPr lang="zh-TW" altLang="en-US" dirty="0" smtClean="0">
                <a:latin typeface="標楷體" panose="03000509000000000000" pitchFamily="65" charset="-120"/>
                <a:ea typeface="標楷體" panose="03000509000000000000" pitchFamily="65" charset="-120"/>
              </a:rPr>
              <a:t>方向</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提供學生</a:t>
            </a:r>
            <a:r>
              <a:rPr lang="zh-TW" altLang="zh-TW" dirty="0" smtClean="0">
                <a:latin typeface="標楷體" panose="03000509000000000000" pitchFamily="65" charset="-120"/>
                <a:ea typeface="標楷體" panose="03000509000000000000" pitchFamily="65" charset="-120"/>
              </a:rPr>
              <a:t>產業</a:t>
            </a:r>
            <a:r>
              <a:rPr lang="zh-TW" altLang="zh-TW" dirty="0">
                <a:latin typeface="標楷體" panose="03000509000000000000" pitchFamily="65" charset="-120"/>
                <a:ea typeface="標楷體" panose="03000509000000000000" pitchFamily="65" charset="-120"/>
              </a:rPr>
              <a:t>諮詢</a:t>
            </a:r>
            <a:r>
              <a:rPr lang="zh-TW" altLang="zh-TW" dirty="0" smtClean="0">
                <a:latin typeface="標楷體" panose="03000509000000000000" pitchFamily="65" charset="-120"/>
                <a:ea typeface="標楷體" panose="03000509000000000000" pitchFamily="65" charset="-120"/>
              </a:rPr>
              <a:t>服務</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5.</a:t>
            </a:r>
            <a:r>
              <a:rPr lang="zh-TW" altLang="zh-TW" dirty="0" smtClean="0">
                <a:latin typeface="標楷體" panose="03000509000000000000" pitchFamily="65" charset="-120"/>
                <a:ea typeface="標楷體" panose="03000509000000000000" pitchFamily="65" charset="-120"/>
              </a:rPr>
              <a:t>協助</a:t>
            </a:r>
            <a:r>
              <a:rPr lang="zh-TW" altLang="zh-TW" dirty="0">
                <a:latin typeface="標楷體" panose="03000509000000000000" pitchFamily="65" charset="-120"/>
                <a:ea typeface="標楷體" panose="03000509000000000000" pitchFamily="65" charset="-120"/>
              </a:rPr>
              <a:t>職能輔導及</a:t>
            </a:r>
            <a:r>
              <a:rPr lang="zh-TW" altLang="zh-TW" dirty="0" smtClean="0">
                <a:latin typeface="標楷體" panose="03000509000000000000" pitchFamily="65" charset="-120"/>
                <a:ea typeface="標楷體" panose="03000509000000000000" pitchFamily="65" charset="-120"/>
              </a:rPr>
              <a:t>診斷</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6879939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2286074"/>
          </a:xfrm>
        </p:spPr>
        <p:txBody>
          <a:bodyPr/>
          <a:lstStyle/>
          <a:p>
            <a:r>
              <a:rPr lang="zh-TW" altLang="en-US" sz="4400" dirty="0">
                <a:latin typeface="標楷體" panose="03000509000000000000" pitchFamily="65" charset="-120"/>
                <a:ea typeface="標楷體" panose="03000509000000000000" pitchFamily="65" charset="-120"/>
              </a:rPr>
              <a:t>一</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業界</a:t>
            </a:r>
            <a:r>
              <a:rPr lang="zh-TW" altLang="en-US" sz="4400" dirty="0" smtClean="0">
                <a:latin typeface="標楷體" panose="03000509000000000000" pitchFamily="65" charset="-120"/>
                <a:ea typeface="標楷體" panose="03000509000000000000" pitchFamily="65" charset="-120"/>
              </a:rPr>
              <a:t>導師</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業界</a:t>
            </a:r>
            <a:r>
              <a:rPr lang="zh-TW" altLang="en-US" sz="4400" dirty="0">
                <a:latin typeface="標楷體" panose="03000509000000000000" pitchFamily="65" charset="-120"/>
                <a:ea typeface="標楷體" panose="03000509000000000000" pitchFamily="65" charset="-120"/>
              </a:rPr>
              <a:t>導師輔導學生</a:t>
            </a:r>
            <a:r>
              <a:rPr lang="zh-TW" altLang="en-US" sz="4400" dirty="0" smtClean="0">
                <a:latin typeface="標楷體" panose="03000509000000000000" pitchFamily="65" charset="-120"/>
                <a:ea typeface="標楷體" panose="03000509000000000000" pitchFamily="65" charset="-120"/>
              </a:rPr>
              <a:t>方式</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a:t>
            </a:r>
            <a:endParaRPr lang="zh-TW" altLang="en-US" sz="4400" dirty="0"/>
          </a:p>
        </p:txBody>
      </p:sp>
      <p:sp>
        <p:nvSpPr>
          <p:cNvPr id="3" name="內容版面配置區 2"/>
          <p:cNvSpPr>
            <a:spLocks noGrp="1"/>
          </p:cNvSpPr>
          <p:nvPr>
            <p:ph idx="1"/>
          </p:nvPr>
        </p:nvSpPr>
        <p:spPr>
          <a:xfrm>
            <a:off x="323528" y="2564904"/>
            <a:ext cx="8382000" cy="3903712"/>
          </a:xfrm>
        </p:spPr>
        <p:txBody>
          <a:bodyPr/>
          <a:lstStyle/>
          <a:p>
            <a:pPr marL="514350" lvl="0" indent="-514350">
              <a:buFont typeface="+mj-lt"/>
              <a:buAutoNum type="arabicPeriod"/>
            </a:pPr>
            <a:r>
              <a:rPr lang="zh-TW" altLang="en-US" sz="3600" dirty="0" smtClean="0">
                <a:latin typeface="標楷體" panose="03000509000000000000" pitchFamily="65" charset="-120"/>
                <a:ea typeface="標楷體" panose="03000509000000000000" pitchFamily="65" charset="-120"/>
              </a:rPr>
              <a:t>擔任</a:t>
            </a:r>
            <a:r>
              <a:rPr lang="zh-TW" altLang="en-US" sz="3600" dirty="0">
                <a:latin typeface="標楷體" panose="03000509000000000000" pitchFamily="65" charset="-120"/>
                <a:ea typeface="標楷體" panose="03000509000000000000" pitchFamily="65" charset="-120"/>
              </a:rPr>
              <a:t>工作坊業師，</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以鐘點費及交通費支應業師講師費</a:t>
            </a:r>
            <a:r>
              <a:rPr lang="en-US" altLang="zh-TW" sz="3600" dirty="0">
                <a:latin typeface="標楷體" panose="03000509000000000000" pitchFamily="65" charset="-120"/>
                <a:ea typeface="標楷體" panose="03000509000000000000" pitchFamily="65" charset="-120"/>
              </a:rPr>
              <a:t>】</a:t>
            </a:r>
          </a:p>
          <a:p>
            <a:pPr marL="514350" lvl="0" indent="-514350">
              <a:buFont typeface="+mj-lt"/>
              <a:buAutoNum type="arabicPeriod"/>
            </a:pPr>
            <a:r>
              <a:rPr lang="en-US" altLang="zh-TW" sz="3600" dirty="0" smtClean="0">
                <a:latin typeface="標楷體" panose="03000509000000000000" pitchFamily="65" charset="-120"/>
                <a:ea typeface="標楷體" panose="03000509000000000000" pitchFamily="65" charset="-120"/>
              </a:rPr>
              <a:t>E-mail</a:t>
            </a:r>
            <a:r>
              <a:rPr lang="zh-TW" altLang="en-US" sz="3600" dirty="0" smtClean="0">
                <a:latin typeface="標楷體" panose="03000509000000000000" pitchFamily="65" charset="-120"/>
                <a:ea typeface="標楷體" panose="03000509000000000000" pitchFamily="65" charset="-120"/>
              </a:rPr>
              <a:t>或電話</a:t>
            </a:r>
            <a:r>
              <a:rPr lang="zh-TW" altLang="en-US" sz="3600" dirty="0">
                <a:latin typeface="標楷體" panose="03000509000000000000" pitchFamily="65" charset="-120"/>
                <a:ea typeface="標楷體" panose="03000509000000000000" pitchFamily="65" charset="-120"/>
              </a:rPr>
              <a:t>方式協助</a:t>
            </a:r>
            <a:r>
              <a:rPr lang="zh-TW" altLang="en-US" sz="3600" dirty="0" smtClean="0">
                <a:latin typeface="標楷體" panose="03000509000000000000" pitchFamily="65" charset="-120"/>
                <a:ea typeface="標楷體" panose="03000509000000000000" pitchFamily="65" charset="-120"/>
              </a:rPr>
              <a:t>學生</a:t>
            </a:r>
            <a:endParaRPr lang="en-US" altLang="zh-TW" sz="3600" dirty="0" smtClean="0">
              <a:latin typeface="標楷體" panose="03000509000000000000" pitchFamily="65" charset="-120"/>
              <a:ea typeface="標楷體" panose="03000509000000000000" pitchFamily="65" charset="-120"/>
            </a:endParaRPr>
          </a:p>
          <a:p>
            <a:pPr marL="514350" lvl="0" indent="-514350">
              <a:buFont typeface="+mj-lt"/>
              <a:buAutoNum type="arabicPeriod"/>
            </a:pPr>
            <a:r>
              <a:rPr lang="zh-TW" altLang="en-US" sz="3600" dirty="0">
                <a:solidFill>
                  <a:srgbClr val="080808"/>
                </a:solidFill>
                <a:latin typeface="標楷體" panose="03000509000000000000" pitchFamily="65" charset="-120"/>
                <a:ea typeface="標楷體" panose="03000509000000000000" pitchFamily="65" charset="-120"/>
              </a:rPr>
              <a:t>讀書會及</a:t>
            </a:r>
            <a:r>
              <a:rPr lang="zh-TW" altLang="en-US" sz="3600" dirty="0" smtClean="0">
                <a:solidFill>
                  <a:srgbClr val="080808"/>
                </a:solidFill>
                <a:latin typeface="標楷體" panose="03000509000000000000" pitchFamily="65" charset="-120"/>
                <a:ea typeface="標楷體" panose="03000509000000000000" pitchFamily="65" charset="-120"/>
              </a:rPr>
              <a:t>講座，</a:t>
            </a:r>
            <a:r>
              <a:rPr lang="en-US" altLang="zh-TW" sz="3600" dirty="0" smtClean="0">
                <a:solidFill>
                  <a:srgbClr val="080808"/>
                </a:solidFill>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以</a:t>
            </a:r>
            <a:r>
              <a:rPr lang="zh-TW" altLang="en-US" sz="3600" dirty="0">
                <a:latin typeface="標楷體" panose="03000509000000000000" pitchFamily="65" charset="-120"/>
                <a:ea typeface="標楷體" panose="03000509000000000000" pitchFamily="65" charset="-120"/>
              </a:rPr>
              <a:t>鐘點費及交通費支應業師講師費</a:t>
            </a:r>
            <a:r>
              <a:rPr lang="en-US" altLang="zh-TW" sz="3600" dirty="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514350" lvl="0" indent="-514350">
              <a:buFont typeface="+mj-lt"/>
              <a:buAutoNum type="arabicPeriod"/>
            </a:pPr>
            <a:endParaRPr lang="en-US" altLang="zh-TW" sz="36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7027805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a:latin typeface="標楷體" panose="03000509000000000000" pitchFamily="65" charset="-120"/>
                <a:ea typeface="標楷體" panose="03000509000000000000" pitchFamily="65" charset="-120"/>
              </a:rPr>
              <a:t>一</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業界</a:t>
            </a:r>
            <a:r>
              <a:rPr lang="zh-TW" altLang="en-US" sz="4400" dirty="0" smtClean="0">
                <a:latin typeface="標楷體" panose="03000509000000000000" pitchFamily="65" charset="-120"/>
                <a:ea typeface="標楷體" panose="03000509000000000000" pitchFamily="65" charset="-120"/>
              </a:rPr>
              <a:t>導師</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業界導師為志願性</a:t>
            </a: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 ：</a:t>
            </a:r>
          </a:p>
        </p:txBody>
      </p:sp>
      <p:sp>
        <p:nvSpPr>
          <p:cNvPr id="3" name="內容版面配置區 2"/>
          <p:cNvSpPr>
            <a:spLocks noGrp="1"/>
          </p:cNvSpPr>
          <p:nvPr>
            <p:ph idx="1"/>
          </p:nvPr>
        </p:nvSpPr>
        <p:spPr>
          <a:xfrm>
            <a:off x="304800" y="2492896"/>
            <a:ext cx="8382000" cy="3831704"/>
          </a:xfrm>
        </p:spPr>
        <p:txBody>
          <a:bodyPr/>
          <a:lstStyle/>
          <a:p>
            <a:r>
              <a:rPr lang="zh-TW" altLang="zh-TW" sz="3600" dirty="0">
                <a:latin typeface="標楷體" panose="03000509000000000000" pitchFamily="65" charset="-120"/>
                <a:ea typeface="標楷體" panose="03000509000000000000" pitchFamily="65" charset="-120"/>
              </a:rPr>
              <a:t>每年定期召開</a:t>
            </a:r>
            <a:r>
              <a:rPr lang="en-US" altLang="zh-TW" sz="3600" dirty="0">
                <a:latin typeface="標楷體" panose="03000509000000000000" pitchFamily="65" charset="-120"/>
                <a:ea typeface="標楷體" panose="03000509000000000000" pitchFamily="65" charset="-120"/>
              </a:rPr>
              <a:t>2</a:t>
            </a:r>
            <a:r>
              <a:rPr lang="zh-TW" altLang="zh-TW" sz="3600" dirty="0">
                <a:latin typeface="標楷體" panose="03000509000000000000" pitchFamily="65" charset="-120"/>
                <a:ea typeface="標楷體" panose="03000509000000000000" pitchFamily="65" charset="-120"/>
              </a:rPr>
              <a:t>次委員會，視情況增加，每位業界</a:t>
            </a:r>
            <a:r>
              <a:rPr lang="zh-TW" altLang="en-US" sz="3600" dirty="0">
                <a:latin typeface="標楷體" panose="03000509000000000000" pitchFamily="65" charset="-120"/>
                <a:ea typeface="標楷體" panose="03000509000000000000" pitchFamily="65" charset="-120"/>
              </a:rPr>
              <a:t>導師</a:t>
            </a:r>
            <a:r>
              <a:rPr lang="zh-TW" altLang="zh-TW" sz="3600" dirty="0">
                <a:latin typeface="標楷體" panose="03000509000000000000" pitchFamily="65" charset="-120"/>
                <a:ea typeface="標楷體" panose="03000509000000000000" pitchFamily="65" charset="-120"/>
              </a:rPr>
              <a:t>至少出席</a:t>
            </a:r>
            <a:r>
              <a:rPr lang="en-US" altLang="zh-TW" sz="3600" dirty="0">
                <a:latin typeface="標楷體" panose="03000509000000000000" pitchFamily="65" charset="-120"/>
                <a:ea typeface="標楷體" panose="03000509000000000000" pitchFamily="65" charset="-120"/>
              </a:rPr>
              <a:t>1</a:t>
            </a:r>
            <a:r>
              <a:rPr lang="zh-TW" altLang="zh-TW" sz="3600" dirty="0">
                <a:latin typeface="標楷體" panose="03000509000000000000" pitchFamily="65" charset="-120"/>
                <a:ea typeface="標楷體" panose="03000509000000000000" pitchFamily="65" charset="-120"/>
              </a:rPr>
              <a:t>次委員會</a:t>
            </a:r>
            <a:r>
              <a:rPr lang="zh-TW" altLang="zh-TW"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lvl="0"/>
            <a:r>
              <a:rPr lang="zh-TW" altLang="zh-TW" sz="3600" dirty="0">
                <a:latin typeface="標楷體" panose="03000509000000000000" pitchFamily="65" charset="-120"/>
                <a:ea typeface="標楷體" panose="03000509000000000000" pitchFamily="65" charset="-120"/>
              </a:rPr>
              <a:t>協助優良者由學校頒發感謝狀，此為無給職。</a:t>
            </a:r>
          </a:p>
          <a:p>
            <a:endParaRPr lang="en-US" altLang="zh-TW" sz="40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9611704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908720"/>
            <a:ext cx="7239000" cy="4680520"/>
          </a:xfrm>
        </p:spPr>
        <p:txBody>
          <a:bodyPr/>
          <a:lstStyle/>
          <a:p>
            <a:r>
              <a:rPr lang="zh-TW" altLang="zh-TW" dirty="0">
                <a:latin typeface="標楷體" panose="03000509000000000000" pitchFamily="65" charset="-120"/>
                <a:ea typeface="標楷體" panose="03000509000000000000" pitchFamily="65" charset="-120"/>
              </a:rPr>
              <a:t>誠摯邀請您</a:t>
            </a:r>
            <a:r>
              <a:rPr lang="zh-TW" altLang="zh-TW" dirty="0" smtClean="0">
                <a:latin typeface="標楷體" panose="03000509000000000000" pitchFamily="65" charset="-120"/>
                <a:ea typeface="標楷體" panose="03000509000000000000" pitchFamily="65" charset="-120"/>
              </a:rPr>
              <a:t>共襄盛舉</a:t>
            </a:r>
            <a:r>
              <a:rPr lang="zh-TW" altLang="en-US" dirty="0" smtClean="0">
                <a:latin typeface="標楷體" panose="03000509000000000000" pitchFamily="65" charset="-120"/>
                <a:ea typeface="標楷體" panose="03000509000000000000" pitchFamily="65" charset="-120"/>
              </a:rPr>
              <a:t>，報名網址如下</a:t>
            </a: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smtClean="0">
                <a:solidFill>
                  <a:srgbClr val="0070C0"/>
                </a:solidFill>
                <a:latin typeface="標楷體" panose="03000509000000000000" pitchFamily="65" charset="-120"/>
                <a:ea typeface="標楷體" panose="03000509000000000000" pitchFamily="65" charset="-120"/>
              </a:rPr>
              <a:t>https://goo.gl/forms/kM0mDc9a9cWA3xTC3</a:t>
            </a:r>
            <a:r>
              <a:rPr lang="en-US" altLang="zh-TW" dirty="0" smtClean="0"/>
              <a:t/>
            </a:r>
            <a:br>
              <a:rPr lang="en-US" altLang="zh-TW" dirty="0" smtClean="0"/>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zh-TW" sz="1400" dirty="0">
                <a:latin typeface="標楷體" panose="03000509000000000000" pitchFamily="65" charset="-120"/>
                <a:ea typeface="標楷體" panose="03000509000000000000" pitchFamily="65" charset="-120"/>
              </a:rPr>
              <a:t>如有任何疑問，請聯繫</a:t>
            </a:r>
            <a:br>
              <a:rPr lang="zh-TW" altLang="zh-TW" sz="1400" dirty="0">
                <a:latin typeface="標楷體" panose="03000509000000000000" pitchFamily="65" charset="-120"/>
                <a:ea typeface="標楷體" panose="03000509000000000000" pitchFamily="65" charset="-120"/>
              </a:rPr>
            </a:br>
            <a:r>
              <a:rPr lang="zh-TW" altLang="zh-TW" sz="1400" dirty="0">
                <a:latin typeface="標楷體" panose="03000509000000000000" pitchFamily="65" charset="-120"/>
                <a:ea typeface="標楷體" panose="03000509000000000000" pitchFamily="65" charset="-120"/>
              </a:rPr>
              <a:t>國立虎尾科技大學 職涯發展中心助理員 廖萍萍</a:t>
            </a:r>
            <a:r>
              <a:rPr lang="en-US" altLang="zh-TW" sz="1400" dirty="0">
                <a:latin typeface="標楷體" panose="03000509000000000000" pitchFamily="65" charset="-120"/>
                <a:ea typeface="標楷體" panose="03000509000000000000" pitchFamily="65" charset="-120"/>
              </a:rPr>
              <a:t>  </a:t>
            </a:r>
            <a:r>
              <a:rPr lang="zh-TW" altLang="zh-TW" sz="1400" dirty="0">
                <a:latin typeface="標楷體" panose="03000509000000000000" pitchFamily="65" charset="-120"/>
                <a:ea typeface="標楷體" panose="03000509000000000000" pitchFamily="65" charset="-120"/>
              </a:rPr>
              <a:t/>
            </a:r>
            <a:br>
              <a:rPr lang="zh-TW" altLang="zh-TW" sz="1400" dirty="0">
                <a:latin typeface="標楷體" panose="03000509000000000000" pitchFamily="65" charset="-120"/>
                <a:ea typeface="標楷體" panose="03000509000000000000" pitchFamily="65" charset="-120"/>
              </a:rPr>
            </a:br>
            <a:r>
              <a:rPr lang="en-US" altLang="zh-TW" sz="1400" dirty="0">
                <a:latin typeface="標楷體" panose="03000509000000000000" pitchFamily="65" charset="-120"/>
                <a:ea typeface="標楷體" panose="03000509000000000000" pitchFamily="65" charset="-120"/>
              </a:rPr>
              <a:t>TEL</a:t>
            </a: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05-6315122 (</a:t>
            </a:r>
            <a:r>
              <a:rPr lang="zh-TW" altLang="zh-TW" sz="1400" dirty="0">
                <a:latin typeface="標楷體" panose="03000509000000000000" pitchFamily="65" charset="-120"/>
                <a:ea typeface="標楷體" panose="03000509000000000000" pitchFamily="65" charset="-120"/>
              </a:rPr>
              <a:t>總機轉分機</a:t>
            </a:r>
            <a:r>
              <a:rPr lang="en-US" altLang="zh-TW" sz="1400" dirty="0">
                <a:latin typeface="標楷體" panose="03000509000000000000" pitchFamily="65" charset="-120"/>
                <a:ea typeface="標楷體" panose="03000509000000000000" pitchFamily="65" charset="-120"/>
              </a:rPr>
              <a:t>5122)</a:t>
            </a:r>
            <a:r>
              <a:rPr lang="zh-TW" altLang="zh-TW" sz="1400" dirty="0">
                <a:latin typeface="標楷體" panose="03000509000000000000" pitchFamily="65" charset="-120"/>
                <a:ea typeface="標楷體" panose="03000509000000000000" pitchFamily="65" charset="-120"/>
              </a:rPr>
              <a:t/>
            </a:r>
            <a:br>
              <a:rPr lang="zh-TW" altLang="zh-TW" sz="1400" dirty="0">
                <a:latin typeface="標楷體" panose="03000509000000000000" pitchFamily="65" charset="-120"/>
                <a:ea typeface="標楷體" panose="03000509000000000000" pitchFamily="65" charset="-120"/>
              </a:rPr>
            </a:br>
            <a:r>
              <a:rPr lang="en-US" altLang="zh-TW" sz="1400" dirty="0">
                <a:latin typeface="標楷體" panose="03000509000000000000" pitchFamily="65" charset="-120"/>
                <a:ea typeface="標楷體" panose="03000509000000000000" pitchFamily="65" charset="-120"/>
              </a:rPr>
              <a:t>FAX</a:t>
            </a: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05-6315903</a:t>
            </a:r>
            <a:r>
              <a:rPr lang="zh-TW" altLang="zh-TW" sz="1400" dirty="0">
                <a:latin typeface="標楷體" panose="03000509000000000000" pitchFamily="65" charset="-120"/>
                <a:ea typeface="標楷體" panose="03000509000000000000" pitchFamily="65" charset="-120"/>
              </a:rPr>
              <a:t/>
            </a:r>
            <a:br>
              <a:rPr lang="zh-TW" altLang="zh-TW" sz="1400" dirty="0">
                <a:latin typeface="標楷體" panose="03000509000000000000" pitchFamily="65" charset="-120"/>
                <a:ea typeface="標楷體" panose="03000509000000000000" pitchFamily="65" charset="-120"/>
              </a:rPr>
            </a:br>
            <a:r>
              <a:rPr lang="en-US" altLang="zh-TW" sz="1400" dirty="0">
                <a:latin typeface="標楷體" panose="03000509000000000000" pitchFamily="65" charset="-120"/>
                <a:ea typeface="標楷體" panose="03000509000000000000" pitchFamily="65" charset="-120"/>
              </a:rPr>
              <a:t>Email</a:t>
            </a:r>
            <a:r>
              <a:rPr lang="zh-TW" altLang="zh-TW" sz="1400" dirty="0">
                <a:latin typeface="標楷體" panose="03000509000000000000" pitchFamily="65" charset="-120"/>
                <a:ea typeface="標楷體" panose="03000509000000000000" pitchFamily="65" charset="-120"/>
              </a:rPr>
              <a:t>：</a:t>
            </a:r>
            <a:r>
              <a:rPr lang="en-US" altLang="zh-TW" sz="1400" u="sng" dirty="0">
                <a:latin typeface="標楷體" panose="03000509000000000000" pitchFamily="65" charset="-120"/>
                <a:ea typeface="標楷體" panose="03000509000000000000" pitchFamily="65" charset="-120"/>
                <a:hlinkClick r:id="rId2"/>
              </a:rPr>
              <a:t>ping@nfu.edu.tw</a:t>
            </a:r>
            <a:r>
              <a:rPr lang="zh-TW" altLang="zh-TW" sz="1400" dirty="0">
                <a:latin typeface="標楷體" panose="03000509000000000000" pitchFamily="65" charset="-120"/>
                <a:ea typeface="標楷體" panose="03000509000000000000" pitchFamily="65" charset="-120"/>
              </a:rPr>
              <a:t/>
            </a:r>
            <a:br>
              <a:rPr lang="zh-TW" altLang="zh-TW" sz="1400" dirty="0">
                <a:latin typeface="標楷體" panose="03000509000000000000" pitchFamily="65" charset="-120"/>
                <a:ea typeface="標楷體" panose="03000509000000000000" pitchFamily="65" charset="-120"/>
              </a:rPr>
            </a:br>
            <a:r>
              <a:rPr lang="en-US" altLang="zh-TW" sz="1400" dirty="0">
                <a:latin typeface="標楷體" panose="03000509000000000000" pitchFamily="65" charset="-120"/>
                <a:ea typeface="標楷體" panose="03000509000000000000" pitchFamily="65" charset="-120"/>
              </a:rPr>
              <a:t>ADD</a:t>
            </a:r>
            <a:r>
              <a:rPr lang="zh-TW" altLang="zh-TW" sz="1400" dirty="0">
                <a:latin typeface="標楷體" panose="03000509000000000000" pitchFamily="65" charset="-120"/>
                <a:ea typeface="標楷體" panose="03000509000000000000" pitchFamily="65" charset="-120"/>
              </a:rPr>
              <a:t>：雲林縣</a:t>
            </a:r>
            <a:r>
              <a:rPr lang="en-US" altLang="zh-TW" sz="1400" dirty="0">
                <a:latin typeface="標楷體" panose="03000509000000000000" pitchFamily="65" charset="-120"/>
                <a:ea typeface="標楷體" panose="03000509000000000000" pitchFamily="65" charset="-120"/>
              </a:rPr>
              <a:t>63201</a:t>
            </a:r>
            <a:r>
              <a:rPr lang="zh-TW" altLang="zh-TW" sz="1400" dirty="0">
                <a:latin typeface="標楷體" panose="03000509000000000000" pitchFamily="65" charset="-120"/>
                <a:ea typeface="標楷體" panose="03000509000000000000" pitchFamily="65" charset="-120"/>
              </a:rPr>
              <a:t>虎尾鎮文化路</a:t>
            </a:r>
            <a:r>
              <a:rPr lang="en-US" altLang="zh-TW" sz="1400" dirty="0">
                <a:latin typeface="標楷體" panose="03000509000000000000" pitchFamily="65" charset="-120"/>
                <a:ea typeface="標楷體" panose="03000509000000000000" pitchFamily="65" charset="-120"/>
              </a:rPr>
              <a:t>64</a:t>
            </a:r>
            <a:r>
              <a:rPr lang="zh-TW" altLang="zh-TW" sz="1400" dirty="0">
                <a:latin typeface="標楷體" panose="03000509000000000000" pitchFamily="65" charset="-120"/>
                <a:ea typeface="標楷體" panose="03000509000000000000" pitchFamily="65" charset="-120"/>
              </a:rPr>
              <a:t>號行政大樓五樓</a:t>
            </a:r>
            <a:r>
              <a:rPr lang="zh-TW" altLang="zh-TW" dirty="0"/>
              <a:t/>
            </a:r>
            <a:br>
              <a:rPr lang="zh-TW" altLang="zh-TW" dirty="0"/>
            </a:b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36112681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1710010"/>
          </a:xfrm>
        </p:spPr>
        <p:txBody>
          <a:bodyPr/>
          <a:lstStyle/>
          <a:p>
            <a:r>
              <a:rPr lang="zh-TW" altLang="en-US" sz="4400" dirty="0" smtClean="0">
                <a:latin typeface="標楷體" panose="03000509000000000000" pitchFamily="65" charset="-120"/>
                <a:ea typeface="標楷體" panose="03000509000000000000" pitchFamily="65" charset="-120"/>
              </a:rPr>
              <a:t>二</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校友資訊平台：</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04800" y="2492896"/>
            <a:ext cx="8382000" cy="3831704"/>
          </a:xfrm>
        </p:spPr>
        <p:txBody>
          <a:bodyPr/>
          <a:lstStyle/>
          <a:p>
            <a:endParaRPr lang="en-US" altLang="zh-TW" sz="4000" dirty="0">
              <a:latin typeface="標楷體" panose="03000509000000000000" pitchFamily="65" charset="-120"/>
              <a:ea typeface="標楷體" panose="03000509000000000000" pitchFamily="65" charset="-120"/>
            </a:endParaRPr>
          </a:p>
          <a:p>
            <a:endParaRPr lang="zh-TW"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44824"/>
            <a:ext cx="6437427" cy="464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459822"/>
      </p:ext>
    </p:extLst>
  </p:cSld>
  <p:clrMapOvr>
    <a:masterClrMapping/>
  </p:clrMapOvr>
  <p:transition/>
</p:sld>
</file>

<file path=ppt/theme/theme1.xml><?xml version="1.0" encoding="utf-8"?>
<a:theme xmlns:a="http://schemas.openxmlformats.org/drawingml/2006/main" name="300TGp_natural_light">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578TGp_CleanCity_light</Template>
  <TotalTime>888</TotalTime>
  <Words>992</Words>
  <Application>Microsoft Office PowerPoint</Application>
  <PresentationFormat>如螢幕大小 (4:3)</PresentationFormat>
  <Paragraphs>171</Paragraphs>
  <Slides>27</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新細明體</vt:lpstr>
      <vt:lpstr>標楷體</vt:lpstr>
      <vt:lpstr>Arial</vt:lpstr>
      <vt:lpstr>Arial Black</vt:lpstr>
      <vt:lpstr>Calibri</vt:lpstr>
      <vt:lpstr>Times New Roman</vt:lpstr>
      <vt:lpstr>Verdana</vt:lpstr>
      <vt:lpstr>Wingdings</vt:lpstr>
      <vt:lpstr>300TGp_natural_light</vt:lpstr>
      <vt:lpstr>企業校友座談會</vt:lpstr>
      <vt:lpstr>目錄</vt:lpstr>
      <vt:lpstr>一.業界導師(邀請對象)：</vt:lpstr>
      <vt:lpstr>一.業界導師(業界導師需    具備條件)：</vt:lpstr>
      <vt:lpstr>一.業界導師(業界導師協助任務)：</vt:lpstr>
      <vt:lpstr>一.業界導師(業界導師輔導學生方式)：</vt:lpstr>
      <vt:lpstr>一.業界導師(業界導師為志願性) ：</vt:lpstr>
      <vt:lpstr>誠摯邀請您共襄盛舉，報名網址如下: https://goo.gl/forms/kM0mDc9a9cWA3xTC3  如有任何疑問，請聯繫 國立虎尾科技大學 職涯發展中心助理員 廖萍萍   TEL：05-6315122 (總機轉分機5122) FAX：05-6315903 Email：ping@nfu.edu.tw ADD：雲林縣63201虎尾鎮文化路64號行政大樓五樓  </vt:lpstr>
      <vt:lpstr>二.校友資訊平台：</vt:lpstr>
      <vt:lpstr>三.校友卡申請/介紹：</vt:lpstr>
      <vt:lpstr>三.校友卡申請/介紹：</vt:lpstr>
      <vt:lpstr>三.校友卡申請/介紹：</vt:lpstr>
      <vt:lpstr>三.校友卡申請/介紹：</vt:lpstr>
      <vt:lpstr>三.校友卡申請/介紹：</vt:lpstr>
      <vt:lpstr>三.校友卡申請/介紹：</vt:lpstr>
      <vt:lpstr>三.校友卡申請/介紹：</vt:lpstr>
      <vt:lpstr>四.貴賓證功能介紹：</vt:lpstr>
      <vt:lpstr>五.未來舉辦的校友活動：</vt:lpstr>
      <vt:lpstr>六.學校e-mail申請：</vt:lpstr>
      <vt:lpstr>六.學校e-mail申請：</vt:lpstr>
      <vt:lpstr>六.學校e-mail申請：</vt:lpstr>
      <vt:lpstr>七.校友問卷調查：</vt:lpstr>
      <vt:lpstr>八.傑出校友舉薦：</vt:lpstr>
      <vt:lpstr>八.傑出校友舉薦：</vt:lpstr>
      <vt:lpstr>八.傑出校友舉薦：</vt:lpstr>
      <vt:lpstr>八.傑出校友舉薦：</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業界導師邀請</dc:title>
  <dc:creator>Windows 使用者</dc:creator>
  <cp:lastModifiedBy>user</cp:lastModifiedBy>
  <cp:revision>65</cp:revision>
  <cp:lastPrinted>2018-07-18T03:54:43Z</cp:lastPrinted>
  <dcterms:created xsi:type="dcterms:W3CDTF">2018-06-29T06:41:37Z</dcterms:created>
  <dcterms:modified xsi:type="dcterms:W3CDTF">2019-01-14T09:19:41Z</dcterms:modified>
</cp:coreProperties>
</file>